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311" r:id="rId4"/>
    <p:sldId id="314" r:id="rId5"/>
    <p:sldId id="319" r:id="rId6"/>
    <p:sldId id="320" r:id="rId7"/>
    <p:sldId id="316" r:id="rId8"/>
    <p:sldId id="317" r:id="rId9"/>
    <p:sldId id="312" r:id="rId10"/>
    <p:sldId id="313" r:id="rId11"/>
    <p:sldId id="318" r:id="rId12"/>
    <p:sldId id="315" r:id="rId13"/>
    <p:sldId id="321" r:id="rId14"/>
    <p:sldId id="310" r:id="rId15"/>
    <p:sldId id="324" r:id="rId16"/>
    <p:sldId id="325" r:id="rId17"/>
    <p:sldId id="309" r:id="rId18"/>
    <p:sldId id="323" r:id="rId19"/>
    <p:sldId id="328" r:id="rId20"/>
    <p:sldId id="331" r:id="rId21"/>
    <p:sldId id="322" r:id="rId22"/>
    <p:sldId id="332" r:id="rId23"/>
    <p:sldId id="333" r:id="rId24"/>
    <p:sldId id="334" r:id="rId25"/>
    <p:sldId id="335" r:id="rId26"/>
    <p:sldId id="308" r:id="rId27"/>
    <p:sldId id="326" r:id="rId28"/>
    <p:sldId id="327" r:id="rId29"/>
    <p:sldId id="283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 autoAdjust="0"/>
    <p:restoredTop sz="94008"/>
  </p:normalViewPr>
  <p:slideViewPr>
    <p:cSldViewPr snapToGrid="0">
      <p:cViewPr varScale="1">
        <p:scale>
          <a:sx n="116" d="100"/>
          <a:sy n="116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F3E3C-FBCD-46C1-BA32-1D7590B6F119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4A17-252F-4AA7-BDE4-ECC957CC3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538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00691-BC26-4A87-A8FA-24BEF44534A5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384D0-E8C0-4FB2-93D8-B1A58490B2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4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5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95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7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52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8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89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831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86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31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73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38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82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22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4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1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06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9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384D0-E8C0-4FB2-93D8-B1A58490B2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04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6003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8089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82009" y="3920639"/>
            <a:ext cx="1641182" cy="461665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文本样式</a:t>
            </a:r>
          </a:p>
        </p:txBody>
      </p:sp>
      <p:sp>
        <p:nvSpPr>
          <p:cNvPr id="9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341425" y="3920639"/>
            <a:ext cx="164118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algn="ctr">
              <a:def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/>
              <a:t>文本样式</a:t>
            </a:r>
          </a:p>
        </p:txBody>
      </p:sp>
      <p:sp>
        <p:nvSpPr>
          <p:cNvPr id="11" name="文本占位符 25"/>
          <p:cNvSpPr>
            <a:spLocks noGrp="1"/>
          </p:cNvSpPr>
          <p:nvPr>
            <p:ph type="body" sz="quarter" idx="17" hasCustomPrompt="1"/>
          </p:nvPr>
        </p:nvSpPr>
        <p:spPr>
          <a:xfrm>
            <a:off x="6200841" y="3920639"/>
            <a:ext cx="164118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algn="ctr">
              <a:def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/>
              <a:t>文本样式</a:t>
            </a:r>
          </a:p>
        </p:txBody>
      </p:sp>
      <p:sp>
        <p:nvSpPr>
          <p:cNvPr id="13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060257" y="3920639"/>
            <a:ext cx="1641182" cy="461665"/>
          </a:xfrm>
        </p:spPr>
        <p:txBody>
          <a:bodyPr vert="horz" wrap="none" lIns="91440" tIns="45720" rIns="91440" bIns="45720" rtlCol="0" anchor="ctr" anchorCtr="0">
            <a:noAutofit/>
          </a:bodyPr>
          <a:lstStyle>
            <a:lvl1pPr algn="ctr">
              <a:def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dirty="0"/>
              <a:t>文本样式</a:t>
            </a:r>
          </a:p>
        </p:txBody>
      </p:sp>
      <p:sp>
        <p:nvSpPr>
          <p:cNvPr id="17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4932202" y="2582266"/>
            <a:ext cx="2310428" cy="584775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文本样式</a:t>
            </a:r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203" y="3113307"/>
            <a:ext cx="2310427" cy="381516"/>
          </a:xfrm>
        </p:spPr>
        <p:txBody>
          <a:bodyPr wrap="non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WENBENYANGSHI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4169">
            <a:off x="9414664" y="3098175"/>
            <a:ext cx="2061915" cy="21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271642" y="1370200"/>
            <a:ext cx="2061915" cy="21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82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12175" y="484163"/>
            <a:ext cx="3135086" cy="480131"/>
          </a:xfrm>
        </p:spPr>
        <p:txBody>
          <a:bodyPr wrap="none">
            <a:no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输入标题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0" t="-4094" b="53346"/>
          <a:stretch/>
        </p:blipFill>
        <p:spPr>
          <a:xfrm>
            <a:off x="285750" y="328613"/>
            <a:ext cx="900113" cy="732177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0397774" y="540812"/>
            <a:ext cx="1271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</a:t>
            </a:r>
            <a:fld id="{055F6E3B-FBB1-4516-BF75-7926DB5BF24A}" type="slidenum">
              <a:rPr lang="en-US" altLang="zh-CN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1683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846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42297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7D22-9896-4CDC-AC41-67924EE0DE7C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B3FB-6FDD-43B6-ACB1-4F3BF8EFAC8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log.csdn.net/testcs_dn/article/details/5230394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01371" y="2465620"/>
            <a:ext cx="8389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</a:rPr>
              <a:t>Programming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7714" y="4277010"/>
            <a:ext cx="6676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董依菡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15302010054@fudan.edu.cn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耿同欣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15302010048@fudan.edu.cn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张星宇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15307110273@fudan.edu.cn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92071" y="5351096"/>
            <a:ext cx="480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2018-09-18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3" y="2114615"/>
            <a:ext cx="2061915" cy="2106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56366" y="1051276"/>
            <a:ext cx="2061915" cy="21065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13728" y="3466247"/>
            <a:ext cx="8389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/>
          <a:stretch/>
        </p:blipFill>
        <p:spPr>
          <a:xfrm rot="21004578" flipH="1">
            <a:off x="10459664" y="4626668"/>
            <a:ext cx="1668978" cy="21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479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143371" cy="480131"/>
          </a:xfrm>
        </p:spPr>
        <p:txBody>
          <a:bodyPr/>
          <a:lstStyle/>
          <a:p>
            <a:r>
              <a:rPr lang="zh-CN" altLang="en-US" sz="2800" dirty="0"/>
              <a:t>配置环境变量（</a:t>
            </a:r>
            <a:r>
              <a:rPr lang="en-US" altLang="zh-CN" sz="2800" dirty="0"/>
              <a:t>windows</a:t>
            </a:r>
            <a:r>
              <a:rPr lang="zh-CN" altLang="en-US" sz="2800" dirty="0"/>
              <a:t>）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1513657" y="1528166"/>
            <a:ext cx="9419954" cy="4995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C9861BFB-BA36-AA48-B9A1-5CC5461FDEFC}"/>
              </a:ext>
            </a:extLst>
          </p:cNvPr>
          <p:cNvSpPr txBox="1"/>
          <p:nvPr/>
        </p:nvSpPr>
        <p:spPr>
          <a:xfrm>
            <a:off x="944031" y="1334792"/>
            <a:ext cx="9472207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Win 10</a:t>
            </a:r>
            <a:r>
              <a:rPr lang="zh-CN" altLang="en-US" sz="2000" dirty="0"/>
              <a:t>下，右键“此电脑”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“属性”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“高级系统设置”</a:t>
            </a:r>
            <a:r>
              <a:rPr lang="en-US" altLang="zh-CN" sz="2000" dirty="0">
                <a:sym typeface="Wingdings" panose="05000000000000000000" pitchFamily="2" charset="2"/>
              </a:rPr>
              <a:t> </a:t>
            </a:r>
            <a:r>
              <a:rPr lang="zh-CN" altLang="en-US" sz="2000" dirty="0">
                <a:sym typeface="Wingdings" panose="05000000000000000000" pitchFamily="2" charset="2"/>
              </a:rPr>
              <a:t>“高级”分栏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sym typeface="Wingdings" panose="05000000000000000000" pitchFamily="2" charset="2"/>
              </a:rPr>
              <a:t>“环境变量”（推荐对下方的“系统变量”进行修改）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B43A7-3A92-684E-B198-F4A735617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7" y="4017364"/>
            <a:ext cx="2843854" cy="2629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C90853-04F9-4A47-9C0D-B93D7F19F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48" y="2413176"/>
            <a:ext cx="7657774" cy="42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91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E70683-6230-7246-B38D-46772282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74" y="484163"/>
            <a:ext cx="4003887" cy="480131"/>
          </a:xfrm>
        </p:spPr>
        <p:txBody>
          <a:bodyPr/>
          <a:lstStyle/>
          <a:p>
            <a:r>
              <a:rPr kumimoji="1" lang="zh-CN" altLang="en-US" sz="2800" dirty="0"/>
              <a:t>配置环境变量（</a:t>
            </a:r>
            <a:r>
              <a:rPr kumimoji="1" lang="en-US" altLang="zh-CN" sz="2800" dirty="0"/>
              <a:t>mac</a:t>
            </a:r>
            <a:r>
              <a:rPr kumimoji="1" lang="zh-CN" altLang="en-US" sz="2800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CE4AF4-38D6-BE4F-88DA-82F0B818E721}"/>
              </a:ext>
            </a:extLst>
          </p:cNvPr>
          <p:cNvSpPr txBox="1"/>
          <p:nvPr/>
        </p:nvSpPr>
        <p:spPr>
          <a:xfrm>
            <a:off x="1412174" y="1144176"/>
            <a:ext cx="9608234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进入终端</a:t>
            </a: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/>
              <a:t>sudo</a:t>
            </a:r>
            <a:r>
              <a:rPr lang="en" altLang="zh-CN" sz="2000" dirty="0"/>
              <a:t> vim /</a:t>
            </a:r>
            <a:r>
              <a:rPr lang="en" altLang="zh-CN" sz="2000" dirty="0" err="1"/>
              <a:t>etc</a:t>
            </a:r>
            <a:r>
              <a:rPr lang="en" altLang="zh-CN" sz="2000" dirty="0"/>
              <a:t>/profile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输入锁屏密码，回车，可以修改 </a:t>
            </a:r>
            <a:r>
              <a:rPr lang="en" altLang="zh-CN" sz="2000" dirty="0"/>
              <a:t>profile</a:t>
            </a:r>
            <a:r>
              <a:rPr lang="zh-CN" altLang="en-US" sz="2000" dirty="0"/>
              <a:t> </a:t>
            </a:r>
            <a:r>
              <a:rPr lang="zh-CN" altLang="en" sz="2000" dirty="0"/>
              <a:t>文件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切换到英文输入法，键入“</a:t>
            </a:r>
            <a:r>
              <a:rPr lang="en" altLang="zh-CN" sz="2000" dirty="0" err="1"/>
              <a:t>i</a:t>
            </a:r>
            <a:r>
              <a:rPr lang="en" altLang="zh-CN" sz="2000" dirty="0"/>
              <a:t>”</a:t>
            </a:r>
            <a:r>
              <a:rPr lang="zh-CN" altLang="en" sz="2000" dirty="0"/>
              <a:t>，</a:t>
            </a:r>
            <a:r>
              <a:rPr lang="zh-CN" altLang="en-US" sz="2000" dirty="0"/>
              <a:t>进入插入模式，按“</a:t>
            </a:r>
            <a:r>
              <a:rPr lang="en-US" altLang="zh-CN" sz="2000" dirty="0"/>
              <a:t>esc</a:t>
            </a:r>
            <a:r>
              <a:rPr lang="zh-CN" altLang="en-US" sz="2000" dirty="0"/>
              <a:t>”键，退出插入模式</a:t>
            </a:r>
            <a:endParaRPr kumimoji="1"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C93C09-4346-DC4B-B3AE-8AF7CF5C8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75" y="2893819"/>
            <a:ext cx="6306264" cy="44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854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2045400" cy="480131"/>
          </a:xfrm>
        </p:spPr>
        <p:txBody>
          <a:bodyPr/>
          <a:lstStyle/>
          <a:p>
            <a:r>
              <a:rPr lang="zh-CN" altLang="en-US" sz="2800" dirty="0"/>
              <a:t>环境变量小结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1412175" y="1390785"/>
            <a:ext cx="8689088" cy="46545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Wingdings" panose="05000000000000000000" pitchFamily="2" charset="2"/>
              </a:rPr>
              <a:t>本质：所有环境变量只是计算机存储的一些“键值对”（</a:t>
            </a:r>
            <a:r>
              <a:rPr lang="en-US" altLang="zh-CN" sz="2000" dirty="0">
                <a:sym typeface="Wingdings" panose="05000000000000000000" pitchFamily="2" charset="2"/>
              </a:rPr>
              <a:t>key-value pair</a:t>
            </a:r>
            <a:r>
              <a:rPr lang="zh-CN" altLang="en-US" sz="2000" dirty="0">
                <a:sym typeface="Wingdings" panose="05000000000000000000" pitchFamily="2" charset="2"/>
              </a:rPr>
              <a:t>），被特定的应用引用作为“参数”，对于特定的应用生效。例如对于 </a:t>
            </a:r>
            <a:r>
              <a:rPr lang="en-US" altLang="zh-CN" sz="2000" dirty="0">
                <a:sym typeface="Wingdings" panose="05000000000000000000" pitchFamily="2" charset="2"/>
              </a:rPr>
              <a:t>Path</a:t>
            </a:r>
            <a:r>
              <a:rPr lang="zh-CN" altLang="en-US" sz="2000" dirty="0">
                <a:sym typeface="Wingdings" panose="05000000000000000000" pitchFamily="2" charset="2"/>
              </a:rPr>
              <a:t> 环境变量，键</a:t>
            </a:r>
            <a:r>
              <a:rPr lang="en-US" altLang="zh-CN" sz="2000" dirty="0">
                <a:sym typeface="Wingdings" panose="05000000000000000000" pitchFamily="2" charset="2"/>
              </a:rPr>
              <a:t>(key)=’Path’</a:t>
            </a:r>
            <a:r>
              <a:rPr lang="zh-CN" altLang="en-US" sz="2000" dirty="0">
                <a:sym typeface="Wingdings" panose="05000000000000000000" pitchFamily="2" charset="2"/>
              </a:rPr>
              <a:t>，值</a:t>
            </a:r>
            <a:r>
              <a:rPr lang="en-US" altLang="zh-CN" sz="2000" dirty="0">
                <a:sym typeface="Wingdings" panose="05000000000000000000" pitchFamily="2" charset="2"/>
              </a:rPr>
              <a:t>(value)=</a:t>
            </a:r>
            <a:r>
              <a:rPr lang="zh-CN" altLang="en-US" sz="2000" dirty="0">
                <a:sym typeface="Wingdings" panose="05000000000000000000" pitchFamily="2" charset="2"/>
              </a:rPr>
              <a:t>‘</a:t>
            </a:r>
            <a:r>
              <a:rPr lang="en-US" altLang="zh-CN" sz="2000" dirty="0">
                <a:sym typeface="Wingdings" panose="05000000000000000000" pitchFamily="2" charset="2"/>
              </a:rPr>
              <a:t>path_1; path_2;...;</a:t>
            </a:r>
            <a:r>
              <a:rPr lang="en-US" altLang="zh-CN" sz="2000" dirty="0" err="1">
                <a:sym typeface="Wingdings" panose="05000000000000000000" pitchFamily="2" charset="2"/>
              </a:rPr>
              <a:t>path_n</a:t>
            </a:r>
            <a:r>
              <a:rPr lang="en-US" altLang="zh-CN" sz="2000" dirty="0">
                <a:sym typeface="Wingdings" panose="05000000000000000000" pitchFamily="2" charset="2"/>
              </a:rPr>
              <a:t>;</a:t>
            </a:r>
            <a:r>
              <a:rPr lang="zh-CN" altLang="en-US" sz="2000" dirty="0">
                <a:sym typeface="Wingdings" panose="05000000000000000000" pitchFamily="2" charset="2"/>
              </a:rPr>
              <a:t>’。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Wingdings" panose="05000000000000000000" pitchFamily="2" charset="2"/>
              </a:rPr>
              <a:t>推广：所以 </a:t>
            </a:r>
            <a:r>
              <a:rPr lang="en-US" altLang="zh-CN" sz="2000" dirty="0">
                <a:sym typeface="Wingdings" panose="05000000000000000000" pitchFamily="2" charset="2"/>
              </a:rPr>
              <a:t>CLASSPATH</a:t>
            </a:r>
            <a:r>
              <a:rPr lang="zh-CN" altLang="en-US" sz="2000" dirty="0">
                <a:sym typeface="Wingdings" panose="05000000000000000000" pitchFamily="2" charset="2"/>
              </a:rPr>
              <a:t> 与 </a:t>
            </a:r>
            <a:r>
              <a:rPr lang="en-US" altLang="zh-CN" sz="2000" dirty="0"/>
              <a:t>JAVA_HOME</a:t>
            </a:r>
            <a:r>
              <a:rPr lang="zh-CN" altLang="en-US" sz="2000" dirty="0"/>
              <a:t> 也不过只是两组键值对，为不同的应用提供参数（配置信息）。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额外：可以通过形如“</a:t>
            </a:r>
            <a:r>
              <a:rPr lang="en-US" altLang="zh-CN" sz="2000" u="sng" dirty="0"/>
              <a:t>%Key%</a:t>
            </a:r>
            <a:r>
              <a:rPr lang="zh-CN" altLang="en-US" sz="2000" dirty="0"/>
              <a:t>”的用法，在键两边加两个百分号，来引用键对应的值。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例如“</a:t>
            </a:r>
            <a:r>
              <a:rPr lang="en-US" altLang="zh-CN" sz="2000" dirty="0"/>
              <a:t>C:\Program Files\Java\jdk1.8.0_131\lib\</a:t>
            </a:r>
            <a:r>
              <a:rPr lang="en-US" altLang="zh-CN" sz="2000" dirty="0" err="1"/>
              <a:t>dt.jar</a:t>
            </a:r>
            <a:r>
              <a:rPr lang="en-US" altLang="zh-CN" sz="2000" dirty="0"/>
              <a:t>;</a:t>
            </a:r>
            <a:r>
              <a:rPr lang="zh-CN" altLang="en-US" sz="2000" dirty="0"/>
              <a:t>”，最好写为</a:t>
            </a:r>
            <a:r>
              <a:rPr lang="en-US" altLang="zh-CN" sz="2000" dirty="0"/>
              <a:t>”%JAVA_HOME%\lib\</a:t>
            </a:r>
            <a:r>
              <a:rPr lang="en-US" altLang="zh-CN" sz="2000" dirty="0" err="1"/>
              <a:t>dt.jar</a:t>
            </a:r>
            <a:r>
              <a:rPr lang="en-US" altLang="zh-CN" sz="2000" dirty="0"/>
              <a:t>”</a:t>
            </a:r>
            <a:r>
              <a:rPr lang="zh-CN" altLang="en-US" sz="2000" dirty="0"/>
              <a:t>（前提是 </a:t>
            </a:r>
            <a:r>
              <a:rPr lang="en-US" altLang="zh-CN" sz="2000" dirty="0"/>
              <a:t>JAVA_HOME</a:t>
            </a:r>
            <a:r>
              <a:rPr lang="zh-CN" altLang="en-US" sz="2000" dirty="0"/>
              <a:t> 为“</a:t>
            </a:r>
            <a:r>
              <a:rPr lang="en-US" altLang="zh-CN" sz="2000" dirty="0"/>
              <a:t>C:\Program Files\Java\jdk1.8.0_131</a:t>
            </a:r>
            <a:r>
              <a:rPr lang="zh-CN" altLang="en-US" sz="2000" dirty="0"/>
              <a:t>”）</a:t>
            </a: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431383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732D1-11B8-B54F-BB7B-74A2D786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75" y="484163"/>
            <a:ext cx="4102360" cy="480131"/>
          </a:xfrm>
        </p:spPr>
        <p:txBody>
          <a:bodyPr/>
          <a:lstStyle/>
          <a:p>
            <a:r>
              <a:rPr lang="zh-CN" altLang="en-US" sz="2800" dirty="0"/>
              <a:t>环境变量</a:t>
            </a:r>
            <a:r>
              <a:rPr lang="en-US" altLang="zh-CN" sz="2800" dirty="0"/>
              <a:t>-</a:t>
            </a:r>
            <a:r>
              <a:rPr lang="en-US" altLang="zh-CN" dirty="0"/>
              <a:t>CLASSPATH</a:t>
            </a:r>
            <a:endParaRPr kumimoji="1"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9CE3A9-9FED-F24F-B581-C8BFA58D4FA4}"/>
              </a:ext>
            </a:extLst>
          </p:cNvPr>
          <p:cNvSpPr txBox="1"/>
          <p:nvPr/>
        </p:nvSpPr>
        <p:spPr>
          <a:xfrm>
            <a:off x="341610" y="2790977"/>
            <a:ext cx="114106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JVM - Java Virtual Machine</a:t>
            </a:r>
            <a:r>
              <a:rPr lang="zh-CN" altLang="en-US" dirty="0"/>
              <a:t>，即 </a:t>
            </a:r>
            <a:r>
              <a:rPr lang="en-US" altLang="zh-CN" dirty="0"/>
              <a:t>java</a:t>
            </a:r>
            <a:r>
              <a:rPr lang="zh-CN" altLang="en-US" dirty="0"/>
              <a:t> 虚拟机，是一个基于抽象规格描述的计算机模型（</a:t>
            </a:r>
            <a:r>
              <a:rPr lang="en-US" altLang="zh-CN" dirty="0"/>
              <a:t>JVM</a:t>
            </a:r>
            <a:r>
              <a:rPr lang="zh-CN" altLang="en-US" dirty="0"/>
              <a:t> 指令系统、</a:t>
            </a:r>
            <a:r>
              <a:rPr lang="en-US" altLang="zh-CN" dirty="0"/>
              <a:t>JVM</a:t>
            </a:r>
            <a:r>
              <a:rPr lang="zh-CN" altLang="en-US" dirty="0"/>
              <a:t> 寄存器、</a:t>
            </a:r>
            <a:r>
              <a:rPr lang="en-US" altLang="zh-CN" dirty="0"/>
              <a:t>JVM </a:t>
            </a:r>
            <a:r>
              <a:rPr lang="zh-CN" altLang="en-US" dirty="0"/>
              <a:t>栈结构、</a:t>
            </a:r>
            <a:r>
              <a:rPr lang="en-US" altLang="zh-CN" dirty="0"/>
              <a:t>JVM </a:t>
            </a:r>
            <a:r>
              <a:rPr lang="zh-CN" altLang="en-US" dirty="0"/>
              <a:t>碎片回收堆、</a:t>
            </a:r>
            <a:r>
              <a:rPr lang="en-US" altLang="zh-CN" dirty="0"/>
              <a:t>JVM </a:t>
            </a:r>
            <a:r>
              <a:rPr lang="zh-CN" altLang="en-US" dirty="0"/>
              <a:t>存储区）。</a:t>
            </a:r>
            <a:r>
              <a:rPr lang="en-US" altLang="zh-CN" dirty="0"/>
              <a:t>JVM</a:t>
            </a:r>
            <a:r>
              <a:rPr lang="zh-CN" altLang="en-US" dirty="0"/>
              <a:t> 运行在操作系统 </a:t>
            </a:r>
            <a:r>
              <a:rPr lang="en-US" altLang="zh-CN" dirty="0"/>
              <a:t>OS</a:t>
            </a:r>
            <a:r>
              <a:rPr lang="zh-CN" altLang="en-US" dirty="0"/>
              <a:t> 之上。对于 </a:t>
            </a:r>
            <a:r>
              <a:rPr lang="en-US" altLang="zh-CN" dirty="0"/>
              <a:t>java</a:t>
            </a:r>
            <a:r>
              <a:rPr lang="zh-CN" altLang="en-US" dirty="0"/>
              <a:t> 程序，只需要适配 </a:t>
            </a:r>
            <a:r>
              <a:rPr lang="en-US" altLang="zh-CN" dirty="0"/>
              <a:t>JVM</a:t>
            </a:r>
            <a:r>
              <a:rPr lang="zh-CN" altLang="en-US" dirty="0"/>
              <a:t> 的环境，而不需要适应各类操作系统，这为 </a:t>
            </a:r>
            <a:r>
              <a:rPr lang="en-US" altLang="zh-CN" dirty="0"/>
              <a:t>java</a:t>
            </a:r>
            <a:r>
              <a:rPr lang="zh-CN" altLang="en-US" dirty="0"/>
              <a:t> 语言提供了“一次编译，到处运行”的能力。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JRE - Java Runtime Environment</a:t>
            </a:r>
            <a:r>
              <a:rPr lang="zh-CN" altLang="en-US" dirty="0"/>
              <a:t>，</a:t>
            </a:r>
            <a:r>
              <a:rPr lang="en-US" altLang="zh-CN" dirty="0"/>
              <a:t>java</a:t>
            </a:r>
            <a:r>
              <a:rPr lang="zh-CN" altLang="en-US" dirty="0"/>
              <a:t> 运行环境包含 </a:t>
            </a:r>
            <a:r>
              <a:rPr lang="en-US" altLang="zh-CN" dirty="0"/>
              <a:t>JVM</a:t>
            </a:r>
            <a:r>
              <a:rPr lang="zh-CN" altLang="en-US" dirty="0"/>
              <a:t> 标准实现及 </a:t>
            </a:r>
            <a:r>
              <a:rPr lang="en-US" altLang="zh-CN" dirty="0"/>
              <a:t>Java</a:t>
            </a:r>
            <a:r>
              <a:rPr lang="zh-CN" altLang="en-US" dirty="0"/>
              <a:t> 核心类库。有了 </a:t>
            </a:r>
            <a:r>
              <a:rPr lang="en-US" altLang="zh-CN" dirty="0"/>
              <a:t>JRE</a:t>
            </a:r>
            <a:r>
              <a:rPr lang="zh-CN" altLang="en-US" dirty="0"/>
              <a:t> 就可以运行 </a:t>
            </a:r>
            <a:r>
              <a:rPr lang="en-US" altLang="zh-CN" dirty="0"/>
              <a:t>java</a:t>
            </a:r>
            <a:r>
              <a:rPr lang="zh-CN" altLang="en-US" dirty="0"/>
              <a:t> 程序，但不能开发 </a:t>
            </a:r>
            <a:r>
              <a:rPr lang="en-US" altLang="zh-CN" dirty="0"/>
              <a:t>java</a:t>
            </a:r>
            <a:r>
              <a:rPr lang="zh-CN" altLang="en-US" dirty="0"/>
              <a:t> 程序。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JDK - Java Development Kit</a:t>
            </a:r>
            <a:r>
              <a:rPr lang="zh-CN" altLang="en-US" dirty="0"/>
              <a:t>，是 </a:t>
            </a:r>
            <a:r>
              <a:rPr lang="en-US" altLang="zh-CN" dirty="0"/>
              <a:t>java</a:t>
            </a:r>
            <a:r>
              <a:rPr lang="zh-CN" altLang="en-US" dirty="0"/>
              <a:t> 语言的软件开发工具包。有了 </a:t>
            </a:r>
            <a:r>
              <a:rPr lang="en-US" altLang="zh-CN" dirty="0"/>
              <a:t>JDK</a:t>
            </a:r>
            <a:r>
              <a:rPr lang="zh-CN" altLang="en-US" dirty="0"/>
              <a:t> 就可以将写好的 </a:t>
            </a:r>
            <a:r>
              <a:rPr lang="en-US" altLang="zh-CN" dirty="0"/>
              <a:t>java</a:t>
            </a:r>
            <a:r>
              <a:rPr lang="zh-CN" altLang="en-US" dirty="0"/>
              <a:t> 程序编译（</a:t>
            </a:r>
            <a:r>
              <a:rPr lang="en-US" altLang="zh-CN" dirty="0"/>
              <a:t>compile</a:t>
            </a:r>
            <a:r>
              <a:rPr lang="zh-CN" altLang="en-US" dirty="0"/>
              <a:t>）为 </a:t>
            </a:r>
            <a:r>
              <a:rPr lang="en-US" altLang="zh-CN" dirty="0"/>
              <a:t>JRE</a:t>
            </a:r>
            <a:r>
              <a:rPr lang="zh-CN" altLang="en-US" dirty="0"/>
              <a:t> 下可运行的 </a:t>
            </a:r>
            <a:r>
              <a:rPr lang="en-US" altLang="zh-CN" dirty="0"/>
              <a:t>java</a:t>
            </a:r>
            <a:r>
              <a:rPr lang="zh-CN" altLang="en-US" dirty="0"/>
              <a:t> 程序。在下载的 </a:t>
            </a:r>
            <a:r>
              <a:rPr lang="en-US" altLang="zh-CN" dirty="0"/>
              <a:t>JDK</a:t>
            </a:r>
            <a:r>
              <a:rPr lang="zh-CN" altLang="en-US" dirty="0"/>
              <a:t> 中含有相同版本号的</a:t>
            </a:r>
            <a:r>
              <a:rPr lang="en-US" altLang="zh-CN" dirty="0"/>
              <a:t>JRE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环境变量</a:t>
            </a:r>
            <a:r>
              <a:rPr lang="en-US" altLang="zh-CN" dirty="0"/>
              <a:t>CLASSPATH</a:t>
            </a:r>
            <a:r>
              <a:rPr lang="zh-CN" altLang="en-US" dirty="0"/>
              <a:t>：</a:t>
            </a:r>
            <a:r>
              <a:rPr lang="en-US" altLang="zh-CN" dirty="0"/>
              <a:t>java</a:t>
            </a:r>
            <a:r>
              <a:rPr lang="zh-CN" altLang="en-US" dirty="0"/>
              <a:t> 执行环境</a:t>
            </a:r>
            <a:r>
              <a:rPr lang="en-US" altLang="zh-CN" dirty="0"/>
              <a:t>(JRE)</a:t>
            </a:r>
            <a:r>
              <a:rPr lang="zh-CN" altLang="en-US" dirty="0"/>
              <a:t>本身就是一个平台，执行于这个平台上的程序是已编译完成的 </a:t>
            </a:r>
            <a:r>
              <a:rPr lang="en-US" altLang="zh-CN" dirty="0"/>
              <a:t>java</a:t>
            </a:r>
            <a:r>
              <a:rPr lang="zh-CN" altLang="en-US" dirty="0"/>
              <a:t> 程序。</a:t>
            </a:r>
            <a:r>
              <a:rPr lang="en-US" altLang="zh-CN" dirty="0"/>
              <a:t>java</a:t>
            </a:r>
            <a:r>
              <a:rPr lang="zh-CN" altLang="en-US" dirty="0"/>
              <a:t> 程序编译前为 </a:t>
            </a:r>
            <a:r>
              <a:rPr lang="en-US" altLang="zh-CN" dirty="0"/>
              <a:t>.java</a:t>
            </a:r>
            <a:r>
              <a:rPr lang="zh-CN" altLang="en-US" dirty="0"/>
              <a:t> 文件，编译完成之后，会以 </a:t>
            </a:r>
            <a:r>
              <a:rPr lang="en-US" altLang="zh-CN" dirty="0"/>
              <a:t>.class</a:t>
            </a:r>
            <a:r>
              <a:rPr lang="zh-CN" altLang="en-US" dirty="0"/>
              <a:t> 文件存在。如果将 </a:t>
            </a:r>
            <a:r>
              <a:rPr lang="en-US" altLang="zh-CN" dirty="0"/>
              <a:t>java</a:t>
            </a:r>
            <a:r>
              <a:rPr lang="zh-CN" altLang="en-US" dirty="0"/>
              <a:t> 执行环境比喻为操作系统，类比</a:t>
            </a:r>
            <a:r>
              <a:rPr lang="en-US" altLang="zh-CN" dirty="0"/>
              <a:t>windows</a:t>
            </a:r>
            <a:r>
              <a:rPr lang="zh-CN" altLang="en-US" dirty="0"/>
              <a:t> 操作系统，</a:t>
            </a:r>
            <a:r>
              <a:rPr lang="en-US" altLang="zh-CN" dirty="0"/>
              <a:t>windows</a:t>
            </a:r>
            <a:r>
              <a:rPr lang="zh-CN" altLang="en-US" dirty="0"/>
              <a:t>设置环境变量 </a:t>
            </a:r>
            <a:r>
              <a:rPr lang="en-US" altLang="zh-CN" dirty="0"/>
              <a:t>Path</a:t>
            </a:r>
            <a:r>
              <a:rPr lang="zh-CN" altLang="en-US" dirty="0"/>
              <a:t> 是为了让操作系统找到指定的工具程序（找到</a:t>
            </a:r>
            <a:r>
              <a:rPr lang="en-US" altLang="zh-CN" dirty="0"/>
              <a:t>.exe</a:t>
            </a:r>
            <a:r>
              <a:rPr lang="zh-CN" altLang="en-US" dirty="0"/>
              <a:t>文件），设置 </a:t>
            </a:r>
            <a:r>
              <a:rPr lang="en-US" altLang="zh-CN" dirty="0" err="1"/>
              <a:t>Classpath</a:t>
            </a:r>
            <a:r>
              <a:rPr lang="zh-CN" altLang="en-US" dirty="0"/>
              <a:t> 的目的就是让 </a:t>
            </a:r>
            <a:r>
              <a:rPr lang="en-US" altLang="zh-CN" dirty="0"/>
              <a:t>java</a:t>
            </a:r>
            <a:r>
              <a:rPr lang="zh-CN" altLang="en-US" dirty="0"/>
              <a:t> 执行环境找到指定的 </a:t>
            </a:r>
            <a:r>
              <a:rPr lang="en-US" altLang="zh-CN" dirty="0"/>
              <a:t>java</a:t>
            </a:r>
            <a:r>
              <a:rPr lang="zh-CN" altLang="en-US" dirty="0"/>
              <a:t> 程序</a:t>
            </a:r>
            <a:r>
              <a:rPr lang="en-US" altLang="zh-CN" dirty="0"/>
              <a:t>(</a:t>
            </a:r>
            <a:r>
              <a:rPr lang="zh-CN" altLang="en-US" dirty="0"/>
              <a:t>也就是</a:t>
            </a:r>
            <a:r>
              <a:rPr lang="en-US" altLang="zh-CN" dirty="0"/>
              <a:t>.class</a:t>
            </a:r>
            <a:r>
              <a:rPr lang="zh-CN" altLang="en-US" dirty="0"/>
              <a:t>文件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Picture 2" descr="https://gss3.bdstatic.com/7Po3dSag_xI4khGkpoWK1HF6hhy/baike/c0%3Dbaike80%2C5%2C5%2C80%2C26/sign=aa660ce6ad86c9171c0e5a6ba8541baa/7af40ad162d9f2d36880ccf1a3ec8a136327cc1f.jpg">
            <a:extLst>
              <a:ext uri="{FF2B5EF4-FFF2-40B4-BE49-F238E27FC236}">
                <a16:creationId xmlns:a16="http://schemas.microsoft.com/office/drawing/2014/main" id="{860FE364-C5AD-C14E-8CA7-265B12AC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51" y="484163"/>
            <a:ext cx="3178629" cy="210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8207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3384908" cy="480131"/>
          </a:xfrm>
        </p:spPr>
        <p:txBody>
          <a:bodyPr/>
          <a:lstStyle/>
          <a:p>
            <a:r>
              <a:rPr kumimoji="1" lang="zh-CN" altLang="en-US" sz="2800" dirty="0"/>
              <a:t>安装 </a:t>
            </a:r>
            <a:r>
              <a:rPr kumimoji="1" lang="en-US" altLang="zh-CN" sz="2800" dirty="0" err="1"/>
              <a:t>jdk</a:t>
            </a:r>
            <a:endParaRPr lang="zh-CN" altLang="en-US" sz="2800" dirty="0"/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1412175" y="1894318"/>
            <a:ext cx="9185871" cy="373121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2000" dirty="0">
                <a:cs typeface="+mn-ea"/>
                <a:sym typeface="+mn-lt"/>
              </a:rPr>
              <a:t>进入</a:t>
            </a:r>
            <a:r>
              <a:rPr lang="en" altLang="zh-CN" sz="2000" dirty="0">
                <a:cs typeface="+mn-ea"/>
                <a:sym typeface="+mn-lt"/>
                <a:hlinkClick r:id="rId3"/>
              </a:rPr>
              <a:t>https://www.oracle.com/technetwork/java/javase/downloads/index.html</a:t>
            </a:r>
            <a:endParaRPr lang="en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点击 </a:t>
            </a:r>
            <a:r>
              <a:rPr lang="en-US" altLang="zh-CN" sz="2000" dirty="0">
                <a:cs typeface="+mn-ea"/>
                <a:sym typeface="+mn-lt"/>
              </a:rPr>
              <a:t>JDK</a:t>
            </a:r>
            <a:r>
              <a:rPr lang="zh-CN" altLang="en-US" sz="2000" dirty="0">
                <a:cs typeface="+mn-ea"/>
                <a:sym typeface="+mn-lt"/>
              </a:rPr>
              <a:t> 下面的 </a:t>
            </a:r>
            <a:r>
              <a:rPr lang="en-US" altLang="zh-CN" sz="2000" dirty="0">
                <a:cs typeface="+mn-ea"/>
                <a:sym typeface="+mn-lt"/>
              </a:rPr>
              <a:t>DOWNLOAD</a:t>
            </a:r>
            <a:r>
              <a:rPr lang="zh-CN" altLang="en-US" sz="2000" dirty="0">
                <a:cs typeface="+mn-ea"/>
                <a:sym typeface="+mn-lt"/>
              </a:rPr>
              <a:t> 按钮（下页图中红框部分）</a:t>
            </a:r>
            <a:endParaRPr lang="en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先勾选“</a:t>
            </a:r>
            <a:r>
              <a:rPr lang="en" altLang="zh-CN" sz="2000" dirty="0"/>
              <a:t>Accept License Agreement</a:t>
            </a:r>
            <a:r>
              <a:rPr lang="zh-CN" altLang="en-US" sz="2000" b="1" dirty="0"/>
              <a:t>”，</a:t>
            </a:r>
            <a:r>
              <a:rPr lang="zh-CN" altLang="en-US" sz="2000" dirty="0"/>
              <a:t>然后下载</a:t>
            </a:r>
            <a:r>
              <a:rPr lang="zh-CN" altLang="en-US" sz="2000" dirty="0">
                <a:cs typeface="+mn-ea"/>
                <a:sym typeface="+mn-lt"/>
              </a:rPr>
              <a:t>合适的 </a:t>
            </a:r>
            <a:r>
              <a:rPr lang="en-US" altLang="zh-CN" sz="2000" dirty="0" err="1">
                <a:cs typeface="+mn-ea"/>
                <a:sym typeface="+mn-lt"/>
              </a:rPr>
              <a:t>jdk</a:t>
            </a:r>
            <a:r>
              <a:rPr lang="zh-CN" altLang="en-US" sz="2000" dirty="0">
                <a:cs typeface="+mn-ea"/>
                <a:sym typeface="+mn-lt"/>
              </a:rPr>
              <a:t> （</a:t>
            </a:r>
            <a:r>
              <a:rPr lang="en-US" altLang="zh-CN" sz="2000" dirty="0">
                <a:cs typeface="+mn-ea"/>
                <a:sym typeface="+mn-lt"/>
              </a:rPr>
              <a:t>windows</a:t>
            </a:r>
            <a:r>
              <a:rPr lang="zh-CN" altLang="en-US" sz="2000" dirty="0">
                <a:cs typeface="+mn-ea"/>
                <a:sym typeface="+mn-lt"/>
              </a:rPr>
              <a:t> 或 </a:t>
            </a:r>
            <a:r>
              <a:rPr lang="en-US" altLang="zh-CN" sz="2000" dirty="0">
                <a:cs typeface="+mn-ea"/>
                <a:sym typeface="+mn-lt"/>
              </a:rPr>
              <a:t>macOS</a:t>
            </a:r>
            <a:r>
              <a:rPr lang="zh-CN" altLang="en-US" sz="2000" dirty="0">
                <a:cs typeface="+mn-ea"/>
                <a:sym typeface="+mn-lt"/>
              </a:rPr>
              <a:t>）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下载完成后双击安装，</a:t>
            </a:r>
            <a:r>
              <a:rPr lang="zh-CN" altLang="en-US" sz="2000" dirty="0"/>
              <a:t>按照提示点击“下一步”，不需要额外配置（请记住默认安装路径）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11942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3384908" cy="480131"/>
          </a:xfrm>
        </p:spPr>
        <p:txBody>
          <a:bodyPr/>
          <a:lstStyle/>
          <a:p>
            <a:r>
              <a:rPr kumimoji="1" lang="zh-CN" altLang="en-US" sz="2800" dirty="0"/>
              <a:t>安装 </a:t>
            </a:r>
            <a:r>
              <a:rPr kumimoji="1" lang="en-US" altLang="zh-CN" sz="2800" dirty="0" err="1"/>
              <a:t>jdk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2FFC6F-66DA-4947-B03D-B030FEEFC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5" y="1211176"/>
            <a:ext cx="8571274" cy="53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6222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3384908" cy="480131"/>
          </a:xfrm>
        </p:spPr>
        <p:txBody>
          <a:bodyPr/>
          <a:lstStyle/>
          <a:p>
            <a:r>
              <a:rPr kumimoji="1" lang="zh-CN" altLang="en-US" sz="2800" dirty="0"/>
              <a:t>安装 </a:t>
            </a:r>
            <a:r>
              <a:rPr kumimoji="1" lang="en-US" altLang="zh-CN" sz="2800" dirty="0" err="1"/>
              <a:t>jdk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E510B-8F17-CD4C-B82F-2691FC82D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5" y="1121235"/>
            <a:ext cx="8346422" cy="52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180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330149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windows</a:t>
            </a:r>
            <a:r>
              <a:rPr kumimoji="1"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412174" y="2020197"/>
            <a:ext cx="8754529" cy="2807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打开上述默认安装目录，打开其下 </a:t>
            </a:r>
            <a:r>
              <a:rPr lang="en-US" altLang="zh-CN" sz="2000" dirty="0"/>
              <a:t>bin</a:t>
            </a:r>
            <a:r>
              <a:rPr lang="zh-CN" altLang="en-US" sz="2000" dirty="0"/>
              <a:t> 目录，看到 </a:t>
            </a:r>
            <a:r>
              <a:rPr lang="en-US" altLang="zh-CN" sz="2000" dirty="0" err="1"/>
              <a:t>java.exe</a:t>
            </a:r>
            <a:r>
              <a:rPr lang="zh-CN" altLang="en-US" sz="2000" dirty="0"/>
              <a:t> 和 </a:t>
            </a:r>
            <a:r>
              <a:rPr lang="en-US" altLang="zh-CN" sz="2000" dirty="0" err="1"/>
              <a:t>javac.exe</a:t>
            </a:r>
            <a:r>
              <a:rPr lang="zh-CN" altLang="en-US" sz="2000" dirty="0"/>
              <a:t>。</a:t>
            </a:r>
            <a:r>
              <a:rPr lang="en-US" altLang="zh-CN" sz="2000" dirty="0" err="1"/>
              <a:t>javac.exe</a:t>
            </a:r>
            <a:r>
              <a:rPr lang="zh-CN" altLang="en-US" sz="2000" dirty="0"/>
              <a:t> 编译 </a:t>
            </a:r>
            <a:r>
              <a:rPr lang="en-US" altLang="zh-CN" sz="2000" dirty="0" err="1"/>
              <a:t>xx.java</a:t>
            </a:r>
            <a:r>
              <a:rPr lang="zh-CN" altLang="en-US" sz="2000" dirty="0"/>
              <a:t> 文件，生成对应的 </a:t>
            </a:r>
            <a:r>
              <a:rPr lang="en-US" altLang="zh-CN" sz="2000" dirty="0" err="1"/>
              <a:t>xx.class</a:t>
            </a:r>
            <a:r>
              <a:rPr lang="zh-CN" altLang="en-US" sz="2000" dirty="0"/>
              <a:t> 文件，该文件使用 </a:t>
            </a:r>
            <a:r>
              <a:rPr lang="en-US" altLang="zh-CN" sz="2000" dirty="0" err="1"/>
              <a:t>java.exe</a:t>
            </a:r>
            <a:r>
              <a:rPr lang="zh-CN" altLang="en-US" sz="2000" dirty="0"/>
              <a:t> 运行。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*</a:t>
            </a:r>
            <a:r>
              <a:rPr lang="en-US" altLang="zh-CN" sz="2000" dirty="0"/>
              <a:t>exe</a:t>
            </a:r>
            <a:r>
              <a:rPr lang="zh-CN" altLang="en-US" sz="2000" dirty="0"/>
              <a:t>可执行文件：通常在 </a:t>
            </a:r>
            <a:r>
              <a:rPr lang="en-US" altLang="zh-CN" sz="2000" dirty="0"/>
              <a:t>Windows</a:t>
            </a:r>
            <a:r>
              <a:rPr lang="zh-CN" altLang="en-US" sz="2000" dirty="0"/>
              <a:t> 图形化界面中双击运行该程序，比如安装软件。</a:t>
            </a:r>
            <a:r>
              <a:rPr lang="en-US" altLang="zh-CN" sz="2000" dirty="0" err="1"/>
              <a:t>Javac</a:t>
            </a:r>
            <a:r>
              <a:rPr lang="zh-CN" altLang="en-US" sz="2000" dirty="0"/>
              <a:t> 和 </a:t>
            </a:r>
            <a:r>
              <a:rPr lang="en-US" altLang="zh-CN" sz="2000" dirty="0"/>
              <a:t>java</a:t>
            </a:r>
            <a:r>
              <a:rPr lang="zh-CN" altLang="en-US" sz="2000" dirty="0"/>
              <a:t> 程序不同于常见的应用程序，无法双击运行，只能使用命令行。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1652236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330149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windows</a:t>
            </a:r>
            <a:r>
              <a:rPr kumimoji="1"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412174" y="1528091"/>
            <a:ext cx="9380744" cy="92057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打开环境变量设置页面（见 </a:t>
            </a:r>
            <a:r>
              <a:rPr lang="en-US" altLang="zh-CN" sz="2000" dirty="0"/>
              <a:t>PAGE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），</a:t>
            </a:r>
            <a:r>
              <a:rPr lang="zh-CN" altLang="en-US" dirty="0"/>
              <a:t>在系统环境变量中新建一个</a:t>
            </a:r>
            <a:r>
              <a:rPr lang="en" altLang="zh-CN" dirty="0"/>
              <a:t>JAVA_HOME</a:t>
            </a:r>
            <a:r>
              <a:rPr lang="zh-CN" altLang="en-US" dirty="0"/>
              <a:t>环境变量，</a:t>
            </a:r>
            <a:r>
              <a:rPr lang="zh-CN" altLang="en-US" dirty="0">
                <a:solidFill>
                  <a:schemeClr val="accent1"/>
                </a:solidFill>
              </a:rPr>
              <a:t>“</a:t>
            </a:r>
            <a:r>
              <a:rPr lang="zh-CN" altLang="en-US" b="1" dirty="0">
                <a:solidFill>
                  <a:schemeClr val="accent1"/>
                </a:solidFill>
              </a:rPr>
              <a:t>变量值”填入 </a:t>
            </a:r>
            <a:r>
              <a:rPr lang="en" altLang="zh-CN" b="1" dirty="0">
                <a:solidFill>
                  <a:schemeClr val="accent1"/>
                </a:solidFill>
              </a:rPr>
              <a:t>JDK10</a:t>
            </a:r>
            <a:r>
              <a:rPr lang="zh-CN" altLang="en-US" b="1" dirty="0">
                <a:solidFill>
                  <a:schemeClr val="accent1"/>
                </a:solidFill>
              </a:rPr>
              <a:t> 的安装目录</a:t>
            </a:r>
            <a:r>
              <a:rPr lang="zh-CN" altLang="en-US" dirty="0"/>
              <a:t>，选择“确定”</a:t>
            </a:r>
            <a:endParaRPr lang="en-US" altLang="zh-CN" dirty="0"/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FB55340E-A1EC-FE4A-B598-395330B34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05" y="2814391"/>
            <a:ext cx="6172849" cy="37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8640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330149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windows</a:t>
            </a:r>
            <a:r>
              <a:rPr kumimoji="1"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BC23CC-0988-DD4E-8533-DF1CC78111CB}"/>
              </a:ext>
            </a:extLst>
          </p:cNvPr>
          <p:cNvSpPr txBox="1"/>
          <p:nvPr/>
        </p:nvSpPr>
        <p:spPr>
          <a:xfrm>
            <a:off x="1412174" y="1377138"/>
            <a:ext cx="867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" altLang="zh-CN" dirty="0"/>
              <a:t>Path</a:t>
            </a:r>
            <a:r>
              <a:rPr lang="zh-CN" altLang="en-US" dirty="0"/>
              <a:t>变量中，增加一个</a:t>
            </a:r>
            <a:r>
              <a:rPr lang="en-US" altLang="zh-CN" dirty="0"/>
              <a:t>%</a:t>
            </a:r>
            <a:r>
              <a:rPr lang="en" altLang="zh-CN" dirty="0"/>
              <a:t>JAVA_HOME%\bin</a:t>
            </a:r>
            <a:r>
              <a:rPr lang="zh-CN" altLang="en-US" dirty="0"/>
              <a:t>变量，记得让这个变量处于第一个位置，这样可以让它优先级最高</a:t>
            </a:r>
            <a:endParaRPr lang="en-US" altLang="zh-CN" dirty="0"/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2CB44A16-5733-A243-9EEB-7B87B95B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81" y="2436313"/>
            <a:ext cx="7701846" cy="3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095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4887921" y="1263785"/>
            <a:ext cx="2061915" cy="21065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654924" y="2024692"/>
            <a:ext cx="2786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</a:rPr>
              <a:t>CONT ENTS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2920" y="4437901"/>
            <a:ext cx="169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命令行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96003" y="4437901"/>
            <a:ext cx="169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环境变量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89395" y="4423723"/>
            <a:ext cx="23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配置</a:t>
            </a:r>
            <a:r>
              <a:rPr lang="en-US" altLang="zh-CN" sz="2400" dirty="0">
                <a:solidFill>
                  <a:schemeClr val="accent1"/>
                </a:solidFill>
              </a:rPr>
              <a:t>java</a:t>
            </a:r>
            <a:r>
              <a:rPr lang="zh-CN" altLang="en-US" sz="2400" dirty="0">
                <a:solidFill>
                  <a:schemeClr val="accent1"/>
                </a:solidFill>
              </a:rPr>
              <a:t>环境</a:t>
            </a: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22E0C297-1230-F547-88CB-D92ABD77054E}"/>
              </a:ext>
            </a:extLst>
          </p:cNvPr>
          <p:cNvSpPr txBox="1"/>
          <p:nvPr/>
        </p:nvSpPr>
        <p:spPr>
          <a:xfrm>
            <a:off x="8907169" y="4437901"/>
            <a:ext cx="23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</a:rPr>
              <a:t>软件选择建议</a:t>
            </a:r>
          </a:p>
        </p:txBody>
      </p:sp>
    </p:spTree>
    <p:extLst>
      <p:ext uri="{BB962C8B-B14F-4D97-AF65-F5344CB8AC3E}">
        <p14:creationId xmlns:p14="http://schemas.microsoft.com/office/powerpoint/2010/main" val="36084652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330149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windows</a:t>
            </a:r>
            <a:r>
              <a:rPr kumimoji="1" lang="zh-CN" altLang="en-US" sz="2800" dirty="0"/>
              <a:t>）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BC23CC-0988-DD4E-8533-DF1CC78111CB}"/>
              </a:ext>
            </a:extLst>
          </p:cNvPr>
          <p:cNvSpPr txBox="1"/>
          <p:nvPr/>
        </p:nvSpPr>
        <p:spPr>
          <a:xfrm>
            <a:off x="1412174" y="2081427"/>
            <a:ext cx="800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进入命令行（见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），输入 </a:t>
            </a:r>
            <a:r>
              <a:rPr lang="en" altLang="zh-CN" dirty="0"/>
              <a:t>java –version</a:t>
            </a:r>
            <a:r>
              <a:rPr lang="zh-CN" altLang="en-US" dirty="0"/>
              <a:t> 可以查看当前 </a:t>
            </a:r>
            <a:r>
              <a:rPr lang="en" altLang="zh-CN" dirty="0"/>
              <a:t>JAVA</a:t>
            </a:r>
            <a:r>
              <a:rPr lang="zh-CN" altLang="en-US" dirty="0"/>
              <a:t> 版本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90E990-EE6F-8F48-BFC7-8548E0969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5" y="3258974"/>
            <a:ext cx="8256482" cy="113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06C38E-361B-1541-A744-1D3E82D2972B}"/>
              </a:ext>
            </a:extLst>
          </p:cNvPr>
          <p:cNvSpPr txBox="1"/>
          <p:nvPr/>
        </p:nvSpPr>
        <p:spPr>
          <a:xfrm>
            <a:off x="967331" y="5511113"/>
            <a:ext cx="953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注：</a:t>
            </a:r>
            <a:r>
              <a:rPr kumimoji="1" lang="en-US" altLang="zh-CN" dirty="0">
                <a:solidFill>
                  <a:schemeClr val="accent1"/>
                </a:solidFill>
              </a:rPr>
              <a:t>mac</a:t>
            </a:r>
            <a:r>
              <a:rPr kumimoji="1" lang="zh-CN" altLang="en-US" dirty="0">
                <a:solidFill>
                  <a:schemeClr val="accent1"/>
                </a:solidFill>
              </a:rPr>
              <a:t> 下  </a:t>
            </a:r>
            <a:r>
              <a:rPr kumimoji="1" lang="en-US" altLang="zh-CN" dirty="0" err="1">
                <a:solidFill>
                  <a:schemeClr val="accent1"/>
                </a:solidFill>
              </a:rPr>
              <a:t>jdk</a:t>
            </a:r>
            <a:r>
              <a:rPr kumimoji="1" lang="zh-CN" altLang="en-US" dirty="0">
                <a:solidFill>
                  <a:schemeClr val="accent1"/>
                </a:solidFill>
              </a:rPr>
              <a:t> 安装后一般可以直接使用，如果有问题，配置方法参见最后选读部分</a:t>
            </a:r>
          </a:p>
        </p:txBody>
      </p:sp>
    </p:spTree>
    <p:extLst>
      <p:ext uri="{BB962C8B-B14F-4D97-AF65-F5344CB8AC3E}">
        <p14:creationId xmlns:p14="http://schemas.microsoft.com/office/powerpoint/2010/main" val="76023232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E5236-60E1-BA43-BB70-233F0579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75" y="484163"/>
            <a:ext cx="3666262" cy="480131"/>
          </a:xfrm>
        </p:spPr>
        <p:txBody>
          <a:bodyPr/>
          <a:lstStyle/>
          <a:p>
            <a:r>
              <a:rPr kumimoji="1" lang="zh-CN" altLang="en-US" sz="2800" dirty="0"/>
              <a:t>编译及运行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7440EF-69B2-0D42-9F07-01A702CB6A6D}"/>
              </a:ext>
            </a:extLst>
          </p:cNvPr>
          <p:cNvSpPr txBox="1"/>
          <p:nvPr/>
        </p:nvSpPr>
        <p:spPr>
          <a:xfrm>
            <a:off x="1412175" y="1158777"/>
            <a:ext cx="9107822" cy="433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新建文本文件，内容如下</a:t>
            </a:r>
            <a:endParaRPr kumimoji="1" lang="en-US" altLang="zh-CN" dirty="0"/>
          </a:p>
          <a:p>
            <a:r>
              <a:rPr kumimoji="1" lang="en" altLang="zh-CN" dirty="0"/>
              <a:t>public class HelloWorld {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public static void main(String[] </a:t>
            </a:r>
            <a:r>
              <a:rPr kumimoji="1" lang="en" altLang="zh-CN" dirty="0" err="1"/>
              <a:t>args</a:t>
            </a:r>
            <a:r>
              <a:rPr kumimoji="1" lang="en" altLang="zh-CN" dirty="0"/>
              <a:t>) {</a:t>
            </a:r>
          </a:p>
          <a:p>
            <a:r>
              <a:rPr kumimoji="1" lang="en" altLang="zh-CN" dirty="0"/>
              <a:t>    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System.out.println</a:t>
            </a:r>
            <a:r>
              <a:rPr kumimoji="1" lang="en" altLang="zh-CN" dirty="0"/>
              <a:t>("Hello World!");</a:t>
            </a:r>
          </a:p>
          <a:p>
            <a:r>
              <a:rPr kumimoji="1" lang="en" altLang="zh-CN" dirty="0"/>
              <a:t>  </a:t>
            </a:r>
            <a:r>
              <a:rPr kumimoji="1" lang="zh-CN" altLang="en-US" dirty="0"/>
              <a:t>  </a:t>
            </a:r>
            <a:r>
              <a:rPr kumimoji="1" lang="en" altLang="zh-CN" dirty="0"/>
              <a:t>}</a:t>
            </a:r>
          </a:p>
          <a:p>
            <a:r>
              <a:rPr kumimoji="1" lang="en" altLang="zh-CN" dirty="0"/>
              <a:t>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将其</a:t>
            </a:r>
            <a:r>
              <a:rPr kumimoji="1" lang="zh-CN" altLang="en" dirty="0"/>
              <a:t>命名为</a:t>
            </a:r>
            <a:r>
              <a:rPr kumimoji="1" lang="zh-CN" altLang="en-US" dirty="0"/>
              <a:t> </a:t>
            </a:r>
            <a:r>
              <a:rPr lang="en-US" altLang="zh-CN" b="1" dirty="0" err="1">
                <a:solidFill>
                  <a:schemeClr val="accent1"/>
                </a:solidFill>
              </a:rPr>
              <a:t>HelloWorld.java</a:t>
            </a:r>
            <a:r>
              <a:rPr lang="zh-CN" altLang="en-US" b="1" dirty="0">
                <a:solidFill>
                  <a:schemeClr val="accent1"/>
                </a:solidFill>
              </a:rPr>
              <a:t> （文件名必须与类名一致）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命令行使用 </a:t>
            </a:r>
            <a:r>
              <a:rPr kumimoji="1" lang="en-US" altLang="zh-CN" dirty="0"/>
              <a:t>cd</a:t>
            </a:r>
            <a:r>
              <a:rPr kumimoji="1" lang="zh-CN" altLang="en-US" dirty="0"/>
              <a:t> 进入 </a:t>
            </a:r>
            <a:r>
              <a:rPr lang="en-US" altLang="zh-CN" dirty="0" err="1"/>
              <a:t>HelloWorld.java</a:t>
            </a:r>
            <a:r>
              <a:rPr lang="zh-CN" altLang="en-US" dirty="0"/>
              <a:t> 所在文件夹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首先输入</a:t>
            </a:r>
            <a:r>
              <a:rPr lang="en-US" altLang="zh-CN" dirty="0"/>
              <a:t> </a:t>
            </a:r>
            <a:r>
              <a:rPr lang="en-US" altLang="zh-CN" dirty="0" err="1"/>
              <a:t>javac</a:t>
            </a:r>
            <a:r>
              <a:rPr lang="zh-CN" altLang="en-US" dirty="0"/>
              <a:t> </a:t>
            </a:r>
            <a:r>
              <a:rPr lang="en-US" altLang="zh-CN" dirty="0" err="1"/>
              <a:t>HelloWorld.java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javac</a:t>
            </a:r>
            <a:r>
              <a:rPr lang="zh-CN" altLang="en-US" dirty="0"/>
              <a:t> 编译代码，生成 </a:t>
            </a:r>
            <a:r>
              <a:rPr lang="en-US" altLang="zh-CN" dirty="0" err="1"/>
              <a:t>HelloWorld.class</a:t>
            </a:r>
            <a:r>
              <a:rPr lang="zh-CN" altLang="en-US" dirty="0"/>
              <a:t> 的二进制文件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再输入</a:t>
            </a:r>
            <a:r>
              <a:rPr lang="en-US" altLang="zh-CN" dirty="0"/>
              <a:t> java</a:t>
            </a:r>
            <a:r>
              <a:rPr lang="zh-CN" altLang="en-US" dirty="0"/>
              <a:t> </a:t>
            </a:r>
            <a:r>
              <a:rPr lang="en-US" altLang="zh-CN" dirty="0"/>
              <a:t>HelloWorld </a:t>
            </a:r>
            <a:r>
              <a:rPr lang="zh-CN" altLang="en-US" dirty="0"/>
              <a:t>运行编译好的</a:t>
            </a:r>
            <a:r>
              <a:rPr lang="en-US" altLang="zh-CN" dirty="0"/>
              <a:t> class </a:t>
            </a:r>
            <a:r>
              <a:rPr lang="zh-CN" altLang="en-US" dirty="0"/>
              <a:t>文件，看到以下输出（左图为 </a:t>
            </a:r>
            <a:r>
              <a:rPr lang="en-US" altLang="zh-CN" dirty="0"/>
              <a:t>windows</a:t>
            </a:r>
            <a:r>
              <a:rPr lang="zh-CN" altLang="en-US" dirty="0"/>
              <a:t>，右图为 </a:t>
            </a:r>
            <a:r>
              <a:rPr lang="en-US" altLang="zh-CN" dirty="0"/>
              <a:t>mac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8C65C-3BF5-404D-898E-236AF84A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4" y="5685819"/>
            <a:ext cx="34925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931C8E-C560-CF4A-9BCD-626FB8892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7" y="5830208"/>
            <a:ext cx="6863263" cy="4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1232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4496257" cy="480131"/>
          </a:xfrm>
        </p:spPr>
        <p:txBody>
          <a:bodyPr/>
          <a:lstStyle/>
          <a:p>
            <a:r>
              <a:rPr lang="zh-CN" altLang="en-US" sz="2800" dirty="0"/>
              <a:t>软件选择建议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A64987AF-F4AE-5A46-AAF4-EAF18618BA99}"/>
              </a:ext>
            </a:extLst>
          </p:cNvPr>
          <p:cNvSpPr txBox="1"/>
          <p:nvPr/>
        </p:nvSpPr>
        <p:spPr>
          <a:xfrm>
            <a:off x="1412174" y="2464332"/>
            <a:ext cx="9107822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文本编辑器推荐使用：</a:t>
            </a:r>
            <a:r>
              <a:rPr lang="en-US" altLang="zh-CN" sz="2000" dirty="0"/>
              <a:t>Visual</a:t>
            </a:r>
            <a:r>
              <a:rPr lang="zh-CN" altLang="en-US" sz="2000" dirty="0"/>
              <a:t> </a:t>
            </a:r>
            <a:r>
              <a:rPr lang="en-US" altLang="zh-CN" sz="2000" dirty="0"/>
              <a:t>Studio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、</a:t>
            </a:r>
            <a:r>
              <a:rPr lang="en-US" altLang="zh-CN" sz="2000" dirty="0"/>
              <a:t>Sublime</a:t>
            </a:r>
            <a:r>
              <a:rPr lang="zh-CN" altLang="en-US" sz="2000" dirty="0"/>
              <a:t> </a:t>
            </a:r>
            <a:r>
              <a:rPr lang="en-US" altLang="zh-CN" sz="2000" dirty="0"/>
              <a:t>Text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Java</a:t>
            </a:r>
            <a:r>
              <a:rPr lang="zh-CN" altLang="en-US" sz="2000" dirty="0"/>
              <a:t> </a:t>
            </a:r>
            <a:r>
              <a:rPr lang="en-US" altLang="zh-CN" sz="2000" dirty="0"/>
              <a:t>IDE</a:t>
            </a:r>
            <a:r>
              <a:rPr lang="zh-CN" altLang="en-US" sz="2000" dirty="0"/>
              <a:t>（集成开发环境）推荐使用：</a:t>
            </a:r>
            <a:r>
              <a:rPr lang="en-US" altLang="zh-CN" sz="2000" dirty="0"/>
              <a:t>IntelliJ</a:t>
            </a:r>
            <a:r>
              <a:rPr lang="zh-CN" altLang="en-US" sz="2000" dirty="0"/>
              <a:t> </a:t>
            </a:r>
            <a:r>
              <a:rPr lang="en-US" altLang="zh-CN" sz="2000" dirty="0"/>
              <a:t>IDEA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注：如何使用这些软件，请大家课后自己研究，如果有问题可以向</a:t>
            </a:r>
            <a:r>
              <a:rPr lang="en-US" altLang="zh-CN" sz="2000" dirty="0"/>
              <a:t>TA</a:t>
            </a:r>
            <a:r>
              <a:rPr lang="zh-CN" altLang="en-US" sz="2000" dirty="0"/>
              <a:t>寻求帮助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8535291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67301-8F6F-8346-9D6D-8FFFF6EE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IntelliJ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kumimoji="1" lang="zh-CN" altLang="en-US" dirty="0"/>
              <a:t> 的安装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D9EA27-A2ED-684B-808A-94DDE9C33E54}"/>
              </a:ext>
            </a:extLst>
          </p:cNvPr>
          <p:cNvSpPr txBox="1"/>
          <p:nvPr/>
        </p:nvSpPr>
        <p:spPr>
          <a:xfrm>
            <a:off x="1087395" y="1285103"/>
            <a:ext cx="842730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" dirty="0"/>
              <a:t>进入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2"/>
              </a:rPr>
              <a:t>https://www.jetbrains.com/idea/</a:t>
            </a:r>
            <a:r>
              <a:rPr kumimoji="1" lang="zh-CN" altLang="en-US" dirty="0"/>
              <a:t>，选择</a:t>
            </a:r>
            <a:r>
              <a:rPr kumimoji="1" lang="en-US" altLang="zh-CN" dirty="0"/>
              <a:t>DOWNLOAD</a:t>
            </a:r>
            <a:r>
              <a:rPr kumimoji="1" lang="zh-CN" altLang="en-US" dirty="0"/>
              <a:t>，跳转到下载页面后选择操作系统（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 或 </a:t>
            </a:r>
            <a:r>
              <a:rPr kumimoji="1" lang="en-US" altLang="zh-CN" dirty="0"/>
              <a:t>macOS</a:t>
            </a:r>
            <a:r>
              <a:rPr kumimoji="1" lang="zh-CN" altLang="en-US" dirty="0"/>
              <a:t>），然后下载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下载完成后双击安装，一直选择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即可，最后选择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，然后 </a:t>
            </a:r>
            <a:r>
              <a:rPr kumimoji="1" lang="en-US" altLang="zh-CN" dirty="0"/>
              <a:t>Finish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第一次运行时出现下图弹框，选择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settings</a:t>
            </a:r>
            <a:r>
              <a:rPr kumimoji="1" lang="zh-CN" altLang="en-US" dirty="0"/>
              <a:t>，然后点击 </a:t>
            </a:r>
            <a:r>
              <a:rPr kumimoji="1" lang="en-US" altLang="zh-CN" dirty="0"/>
              <a:t>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若出现右下图弹框，拉到下方单击 </a:t>
            </a:r>
            <a:r>
              <a:rPr kumimoji="1" lang="en-US" altLang="zh-CN" dirty="0"/>
              <a:t>Accept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0621F-0AE8-AC4D-9D02-04F7592D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9" y="3632591"/>
            <a:ext cx="4914900" cy="1739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19F64B-D51C-7A48-A3B1-4B129C7A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91" y="3171615"/>
            <a:ext cx="4838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3556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B5ED6-B11D-3045-912E-25FFCBAC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74" y="484163"/>
            <a:ext cx="5544679" cy="480131"/>
          </a:xfrm>
        </p:spPr>
        <p:txBody>
          <a:bodyPr/>
          <a:lstStyle/>
          <a:p>
            <a:r>
              <a:rPr kumimoji="1" lang="en-US" altLang="zh-CN" dirty="0"/>
              <a:t>IntelliJ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编译运行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D8F1D6-A863-224E-BB39-DA6EAE154D47}"/>
              </a:ext>
            </a:extLst>
          </p:cNvPr>
          <p:cNvSpPr txBox="1"/>
          <p:nvPr/>
        </p:nvSpPr>
        <p:spPr>
          <a:xfrm>
            <a:off x="980203" y="821074"/>
            <a:ext cx="926756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打开 </a:t>
            </a:r>
            <a:r>
              <a:rPr kumimoji="1" lang="en-US" altLang="zh-CN" dirty="0"/>
              <a:t>IntelliJ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创建新项目，可参考 </a:t>
            </a:r>
            <a:r>
              <a:rPr kumimoji="1" lang="en" altLang="zh-CN" dirty="0">
                <a:hlinkClick r:id="rId2"/>
              </a:rPr>
              <a:t>https://blog.csdn.net/testcs_dn/article/details/52303941</a:t>
            </a:r>
            <a:endParaRPr kumimoji="1" lang="e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" dirty="0"/>
              <a:t>右键</a:t>
            </a:r>
            <a:r>
              <a:rPr kumimoji="1" lang="zh-CN" altLang="en-US" dirty="0"/>
              <a:t>单击左侧的 </a:t>
            </a:r>
            <a:r>
              <a:rPr kumimoji="1" lang="en-US" altLang="zh-CN" dirty="0" err="1"/>
              <a:t>src</a:t>
            </a:r>
            <a:r>
              <a:rPr kumimoji="1" lang="zh-CN" altLang="en-US" dirty="0"/>
              <a:t>，选择 </a:t>
            </a:r>
            <a:r>
              <a:rPr kumimoji="1" lang="en-US" altLang="zh-CN" dirty="0"/>
              <a:t>New-Package</a:t>
            </a:r>
            <a:r>
              <a:rPr kumimoji="1" lang="zh-CN" altLang="en-US" dirty="0"/>
              <a:t>，命名后单击 </a:t>
            </a:r>
            <a:r>
              <a:rPr kumimoji="1" lang="en-US" altLang="zh-CN" dirty="0"/>
              <a:t>OK</a:t>
            </a:r>
            <a:endParaRPr kumimoji="1" lang="e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67B9785-2DE5-664D-8BE7-9D7F329A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0" y="2456762"/>
            <a:ext cx="7564476" cy="440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345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B5ED6-B11D-3045-912E-25FFCBAC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74" y="484163"/>
            <a:ext cx="5544679" cy="480131"/>
          </a:xfrm>
        </p:spPr>
        <p:txBody>
          <a:bodyPr/>
          <a:lstStyle/>
          <a:p>
            <a:r>
              <a:rPr kumimoji="1" lang="en-US" altLang="zh-CN" dirty="0"/>
              <a:t>IntelliJ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 编译运行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D8F1D6-A863-224E-BB39-DA6EAE154D47}"/>
              </a:ext>
            </a:extLst>
          </p:cNvPr>
          <p:cNvSpPr txBox="1"/>
          <p:nvPr/>
        </p:nvSpPr>
        <p:spPr>
          <a:xfrm>
            <a:off x="980203" y="821074"/>
            <a:ext cx="1079682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" dirty="0"/>
              <a:t>右键</a:t>
            </a:r>
            <a:r>
              <a:rPr kumimoji="1" lang="zh-CN" altLang="en-US" dirty="0"/>
              <a:t>单击新建的 </a:t>
            </a:r>
            <a:r>
              <a:rPr kumimoji="1" lang="en-US" altLang="zh-CN" dirty="0"/>
              <a:t>Package</a:t>
            </a:r>
            <a:r>
              <a:rPr kumimoji="1" lang="zh-CN" altLang="en-US" dirty="0"/>
              <a:t>，选择 </a:t>
            </a:r>
            <a:r>
              <a:rPr kumimoji="1" lang="en-US" altLang="zh-CN" dirty="0"/>
              <a:t>New-Java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，命名为 </a:t>
            </a:r>
            <a:r>
              <a:rPr kumimoji="1" lang="en-US" altLang="zh-CN" dirty="0"/>
              <a:t>HelloWorld</a:t>
            </a:r>
            <a:r>
              <a:rPr kumimoji="1" lang="zh-CN" altLang="en-US" dirty="0"/>
              <a:t> 后单击 </a:t>
            </a:r>
            <a:r>
              <a:rPr kumimoji="1" lang="en-US" altLang="zh-CN" dirty="0"/>
              <a:t>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将前面 </a:t>
            </a:r>
            <a:r>
              <a:rPr kumimoji="1" lang="en-US" altLang="zh-CN" dirty="0" err="1"/>
              <a:t>HelloWorld.java</a:t>
            </a:r>
            <a:r>
              <a:rPr kumimoji="1" lang="zh-CN" altLang="en-US" dirty="0"/>
              <a:t> 的内容复制到新建的 </a:t>
            </a:r>
            <a:r>
              <a:rPr kumimoji="1" lang="en-US" altLang="zh-CN" dirty="0" err="1"/>
              <a:t>HelloWorld.java</a:t>
            </a:r>
            <a:r>
              <a:rPr kumimoji="1" lang="zh-CN" altLang="en-US" dirty="0"/>
              <a:t> 中（注意不要删掉</a:t>
            </a:r>
            <a:r>
              <a:rPr kumimoji="1" lang="en-US" altLang="zh-CN" dirty="0"/>
              <a:t> ‘package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test;’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选择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‘</a:t>
            </a:r>
            <a:r>
              <a:rPr kumimoji="1" lang="en-US" altLang="zh-CN" dirty="0"/>
              <a:t>HelloWorld’</a:t>
            </a:r>
            <a:r>
              <a:rPr kumimoji="1" lang="zh-CN" altLang="en-US" dirty="0"/>
              <a:t>，下方控制台输出 </a:t>
            </a:r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World!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3F5FCA-ACC9-8141-AE3F-9DA32CD7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2" y="1933537"/>
            <a:ext cx="9202208" cy="53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14660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606464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mac</a:t>
            </a:r>
            <a:r>
              <a:rPr kumimoji="1" lang="zh-CN" altLang="en-US" sz="2800" dirty="0"/>
              <a:t>）（选）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412174" y="1099206"/>
            <a:ext cx="9575616" cy="50809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进入终端（见 </a:t>
            </a:r>
            <a:r>
              <a:rPr kumimoji="1" lang="en-US" altLang="zh-CN" sz="1600" dirty="0"/>
              <a:t>PAGE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5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1600" dirty="0"/>
              <a:t>输入</a:t>
            </a:r>
            <a:r>
              <a:rPr lang="zh-CN" altLang="en-US" sz="1600" dirty="0"/>
              <a:t> </a:t>
            </a:r>
            <a:r>
              <a:rPr lang="en" altLang="zh-CN" sz="1600" dirty="0"/>
              <a:t>java –version</a:t>
            </a:r>
            <a:r>
              <a:rPr lang="zh-CN" altLang="en-US" sz="1600" dirty="0"/>
              <a:t>，显示 </a:t>
            </a:r>
            <a:r>
              <a:rPr lang="en-US" altLang="zh-CN" sz="1600" dirty="0"/>
              <a:t>java</a:t>
            </a:r>
            <a:r>
              <a:rPr lang="zh-CN" altLang="en-US" sz="1600" dirty="0"/>
              <a:t> 版本说明安装成功</a:t>
            </a:r>
            <a:endParaRPr kumimoji="1"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1600" dirty="0"/>
              <a:t>输入</a:t>
            </a:r>
            <a:r>
              <a:rPr lang="zh-CN" altLang="en-US" sz="1600" dirty="0"/>
              <a:t> </a:t>
            </a:r>
            <a:r>
              <a:rPr lang="en" altLang="zh-CN" sz="1600" dirty="0" err="1"/>
              <a:t>sudo</a:t>
            </a:r>
            <a:r>
              <a:rPr lang="en" altLang="zh-CN" sz="1600" dirty="0"/>
              <a:t> vim /</a:t>
            </a:r>
            <a:r>
              <a:rPr lang="en" altLang="zh-CN" sz="1600" dirty="0" err="1"/>
              <a:t>etc</a:t>
            </a:r>
            <a:r>
              <a:rPr lang="en" altLang="zh-CN" sz="1600" dirty="0"/>
              <a:t>/profile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 ‘</a:t>
            </a:r>
            <a:r>
              <a:rPr lang="en-US" altLang="zh-CN" sz="1600" dirty="0"/>
              <a:t>Password:</a:t>
            </a:r>
            <a:r>
              <a:rPr lang="zh-CN" altLang="en-US" sz="1600" dirty="0"/>
              <a:t>’ 后面输入锁屏密码（输入的密码不会显示出来），回车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切换到英文输入法，键入“</a:t>
            </a:r>
            <a:r>
              <a:rPr lang="en" altLang="zh-CN" sz="1600" dirty="0" err="1"/>
              <a:t>i</a:t>
            </a:r>
            <a:r>
              <a:rPr lang="en" altLang="zh-CN" sz="1600" dirty="0"/>
              <a:t>”</a:t>
            </a:r>
            <a:r>
              <a:rPr lang="zh-CN" altLang="en-US" sz="1600" dirty="0"/>
              <a:t>，进入插入模式（如下页图）</a:t>
            </a:r>
            <a:endParaRPr lang="en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1600" dirty="0"/>
              <a:t>在</a:t>
            </a:r>
            <a:r>
              <a:rPr lang="zh-CN" altLang="en-US" sz="1600" dirty="0"/>
              <a:t>文件末尾加上：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</a:t>
            </a:r>
            <a:r>
              <a:rPr lang="en" altLang="zh-CN" sz="1400" dirty="0"/>
              <a:t>JAVA_HOME=“/Library/Java/</a:t>
            </a:r>
            <a:r>
              <a:rPr lang="en" altLang="zh-CN" sz="1400" dirty="0" err="1"/>
              <a:t>JavaVirtualMachines</a:t>
            </a:r>
            <a:r>
              <a:rPr lang="en" altLang="zh-CN" sz="1400" dirty="0"/>
              <a:t>/ </a:t>
            </a:r>
            <a:r>
              <a:rPr lang="en" altLang="zh-CN" sz="1400" b="1" dirty="0">
                <a:solidFill>
                  <a:schemeClr val="accent1"/>
                </a:solidFill>
              </a:rPr>
              <a:t>jdk1.7.0_80.jdk</a:t>
            </a:r>
            <a:r>
              <a:rPr lang="en" altLang="zh-CN" sz="1400" dirty="0"/>
              <a:t>/Contents/Home/”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</a:t>
            </a:r>
            <a:r>
              <a:rPr lang="en" altLang="zh-CN" sz="1400" dirty="0"/>
              <a:t>CLASS_PATH=“$JAVA_HOME/lib” 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      </a:t>
            </a:r>
            <a:r>
              <a:rPr lang="en" altLang="zh-CN" sz="1400" dirty="0"/>
              <a:t>PATH=“.$PATH:$JAVA_HOME/bin”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1600" dirty="0">
                <a:solidFill>
                  <a:schemeClr val="accent1"/>
                </a:solidFill>
              </a:rPr>
              <a:t>第一行里面 </a:t>
            </a:r>
            <a:r>
              <a:rPr lang="en" altLang="zh-CN" sz="1600" dirty="0">
                <a:solidFill>
                  <a:schemeClr val="accent1"/>
                </a:solidFill>
              </a:rPr>
              <a:t>jdk1.7.0_80.jdk</a:t>
            </a:r>
            <a:r>
              <a:rPr lang="zh-CN" altLang="en-US" sz="1600" dirty="0">
                <a:solidFill>
                  <a:schemeClr val="accent1"/>
                </a:solidFill>
              </a:rPr>
              <a:t> 是一个文件夹，根据你安装的 </a:t>
            </a:r>
            <a:r>
              <a:rPr lang="en" altLang="zh-CN" sz="1600" dirty="0">
                <a:solidFill>
                  <a:schemeClr val="accent1"/>
                </a:solidFill>
              </a:rPr>
              <a:t>JDK</a:t>
            </a:r>
            <a:r>
              <a:rPr lang="zh-CN" altLang="en-US" sz="1600" dirty="0">
                <a:solidFill>
                  <a:schemeClr val="accent1"/>
                </a:solidFill>
              </a:rPr>
              <a:t> 版本，具体查看方式：打开 </a:t>
            </a:r>
            <a:r>
              <a:rPr lang="en" altLang="zh-CN" sz="1600" dirty="0">
                <a:solidFill>
                  <a:schemeClr val="accent1"/>
                </a:solidFill>
              </a:rPr>
              <a:t>Finder</a:t>
            </a:r>
            <a:r>
              <a:rPr lang="zh-CN" altLang="en" sz="1600" dirty="0">
                <a:solidFill>
                  <a:schemeClr val="accent1"/>
                </a:solidFill>
              </a:rPr>
              <a:t>，</a:t>
            </a:r>
            <a:r>
              <a:rPr lang="zh-CN" altLang="en-US" sz="1600" dirty="0">
                <a:solidFill>
                  <a:schemeClr val="accent1"/>
                </a:solidFill>
              </a:rPr>
              <a:t>快捷键 “</a:t>
            </a:r>
            <a:r>
              <a:rPr lang="en" altLang="zh-CN" sz="1600" dirty="0">
                <a:solidFill>
                  <a:schemeClr val="accent1"/>
                </a:solidFill>
              </a:rPr>
              <a:t>Command + Shift + G”</a:t>
            </a:r>
            <a:r>
              <a:rPr lang="zh-CN" altLang="en" sz="1600" dirty="0">
                <a:solidFill>
                  <a:schemeClr val="accent1"/>
                </a:solidFill>
              </a:rPr>
              <a:t>，</a:t>
            </a:r>
            <a:r>
              <a:rPr lang="zh-CN" altLang="en-US" sz="1600" dirty="0">
                <a:solidFill>
                  <a:schemeClr val="accent1"/>
                </a:solidFill>
              </a:rPr>
              <a:t>输入</a:t>
            </a:r>
            <a:r>
              <a:rPr lang="en-US" altLang="zh-CN" sz="1600" dirty="0">
                <a:solidFill>
                  <a:schemeClr val="accent1"/>
                </a:solidFill>
              </a:rPr>
              <a:t>/</a:t>
            </a:r>
            <a:r>
              <a:rPr lang="en" altLang="zh-CN" sz="1600" dirty="0">
                <a:solidFill>
                  <a:schemeClr val="accent1"/>
                </a:solidFill>
              </a:rPr>
              <a:t>Library/Java/</a:t>
            </a:r>
            <a:r>
              <a:rPr lang="en" altLang="zh-CN" sz="1600" dirty="0" err="1">
                <a:solidFill>
                  <a:schemeClr val="accent1"/>
                </a:solidFill>
              </a:rPr>
              <a:t>JavaVirtualMachines</a:t>
            </a:r>
            <a:r>
              <a:rPr lang="en" altLang="zh-CN" sz="1600" dirty="0">
                <a:solidFill>
                  <a:schemeClr val="accent1"/>
                </a:solidFill>
              </a:rPr>
              <a:t>/</a:t>
            </a:r>
            <a:r>
              <a:rPr lang="zh-CN" altLang="en-US" sz="1600" dirty="0">
                <a:solidFill>
                  <a:schemeClr val="accent1"/>
                </a:solidFill>
              </a:rPr>
              <a:t>，单击回车，就可以看到</a:t>
            </a:r>
            <a:endParaRPr lang="en" altLang="zh-CN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按“</a:t>
            </a:r>
            <a:r>
              <a:rPr lang="en-US" altLang="zh-CN" sz="1600" dirty="0"/>
              <a:t>esc</a:t>
            </a:r>
            <a:r>
              <a:rPr lang="zh-CN" altLang="en-US" sz="1600" dirty="0"/>
              <a:t>”键，退出插入模式。键入“</a:t>
            </a:r>
            <a:r>
              <a:rPr lang="en-US" altLang="zh-CN" sz="1600" dirty="0"/>
              <a:t>:</a:t>
            </a:r>
            <a:r>
              <a:rPr lang="en" altLang="zh-CN" sz="1600" dirty="0" err="1"/>
              <a:t>wq</a:t>
            </a:r>
            <a:r>
              <a:rPr lang="en" altLang="zh-CN" sz="1600" dirty="0"/>
              <a:t>!”</a:t>
            </a:r>
            <a:r>
              <a:rPr lang="zh-CN" altLang="en" sz="1600" dirty="0"/>
              <a:t>后</a:t>
            </a:r>
            <a:r>
              <a:rPr lang="zh-CN" altLang="en-US" sz="1600" dirty="0"/>
              <a:t>回车保存并退出 </a:t>
            </a:r>
            <a:r>
              <a:rPr lang="en" altLang="zh-CN" sz="1600" dirty="0"/>
              <a:t>profile</a:t>
            </a:r>
            <a:r>
              <a:rPr lang="zh-CN" altLang="en-US" sz="1600" dirty="0"/>
              <a:t> 文件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重启终端或输入 </a:t>
            </a:r>
            <a:r>
              <a:rPr lang="en" altLang="zh-CN" sz="1600" dirty="0"/>
              <a:t>source /</a:t>
            </a:r>
            <a:r>
              <a:rPr lang="en" altLang="zh-CN" sz="1600" dirty="0" err="1"/>
              <a:t>etc</a:t>
            </a:r>
            <a:r>
              <a:rPr lang="en" altLang="zh-CN" sz="1600" dirty="0"/>
              <a:t>/profile </a:t>
            </a:r>
            <a:r>
              <a:rPr lang="zh-CN" altLang="en-US" sz="1600" dirty="0"/>
              <a:t>使 </a:t>
            </a:r>
            <a:r>
              <a:rPr lang="en" altLang="zh-CN" sz="1600" dirty="0"/>
              <a:t>profile</a:t>
            </a:r>
            <a:r>
              <a:rPr lang="zh-CN" altLang="en-US" sz="1600" dirty="0"/>
              <a:t> 配置生效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输入</a:t>
            </a:r>
            <a:r>
              <a:rPr lang="en" altLang="zh-CN" sz="1600" dirty="0"/>
              <a:t>echo $JAVA_HOME</a:t>
            </a:r>
            <a:r>
              <a:rPr lang="zh-CN" altLang="en-US" sz="1600" dirty="0"/>
              <a:t>，查看更改后的 </a:t>
            </a:r>
            <a:r>
              <a:rPr lang="en" altLang="zh-CN" sz="1600" dirty="0"/>
              <a:t>JAVA_HOME</a:t>
            </a:r>
            <a:r>
              <a:rPr lang="zh-CN" altLang="en-US" sz="1600" dirty="0"/>
              <a:t> 路径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76848361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5915383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mac</a:t>
            </a:r>
            <a:r>
              <a:rPr kumimoji="1" lang="zh-CN" altLang="en-US" sz="2800" dirty="0"/>
              <a:t>）（选）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BC80A2-BAC0-6247-B60D-ADBF172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4" y="1110810"/>
            <a:ext cx="8286462" cy="58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4694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6026594" cy="480131"/>
          </a:xfrm>
        </p:spPr>
        <p:txBody>
          <a:bodyPr/>
          <a:lstStyle/>
          <a:p>
            <a:r>
              <a:rPr kumimoji="1" lang="zh-CN" altLang="en-US" sz="2800" dirty="0"/>
              <a:t>配置</a:t>
            </a:r>
            <a:r>
              <a:rPr kumimoji="1" lang="en-US" altLang="zh-CN" sz="2800" dirty="0"/>
              <a:t>JAVA</a:t>
            </a:r>
            <a:r>
              <a:rPr kumimoji="1" lang="zh-CN" altLang="en-US" sz="2800" dirty="0"/>
              <a:t>编程环境（</a:t>
            </a:r>
            <a:r>
              <a:rPr kumimoji="1" lang="en-US" altLang="zh-CN" sz="2800" dirty="0"/>
              <a:t>mac</a:t>
            </a:r>
            <a:r>
              <a:rPr kumimoji="1" lang="zh-CN" altLang="en-US" sz="2800" dirty="0"/>
              <a:t>）（选）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5B41CA-C7CB-FE49-BF60-C1DC4179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73" y="1203553"/>
            <a:ext cx="8271473" cy="57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455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6" y="3720360"/>
            <a:ext cx="5612888" cy="3137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01371" y="1736606"/>
            <a:ext cx="8389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1"/>
                </a:solidFill>
              </a:rPr>
              <a:t>THE END</a:t>
            </a:r>
            <a:endParaRPr lang="zh-CN" altLang="en-US" sz="6000" b="1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7714" y="2810252"/>
            <a:ext cx="667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FOR YOUR WATCHING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96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3553720" cy="4801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用户与系统交互方式</a:t>
            </a:r>
            <a:endParaRPr lang="en-US" altLang="zh-CN" sz="2800" dirty="0"/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1412175" y="1836649"/>
            <a:ext cx="7660143" cy="18845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图形界面交互</a:t>
            </a:r>
            <a:r>
              <a:rPr lang="en-US" altLang="zh-CN" sz="2000" dirty="0"/>
              <a:t>(</a:t>
            </a:r>
            <a:r>
              <a:rPr lang="zh-CN" altLang="en-US" sz="2000" dirty="0"/>
              <a:t>各种窗口、对话框等</a:t>
            </a:r>
            <a:r>
              <a:rPr lang="en-US" altLang="zh-CN" sz="2000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命令行交互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4134872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4017954" cy="480131"/>
          </a:xfrm>
        </p:spPr>
        <p:txBody>
          <a:bodyPr/>
          <a:lstStyle/>
          <a:p>
            <a:r>
              <a:rPr lang="zh-CN" altLang="en-US" sz="2800" dirty="0"/>
              <a:t>命令行启动（</a:t>
            </a:r>
            <a:r>
              <a:rPr lang="en-US" altLang="zh-CN" sz="2800" dirty="0"/>
              <a:t>windows</a:t>
            </a:r>
            <a:r>
              <a:rPr lang="zh-CN" altLang="en-US" sz="2800" dirty="0"/>
              <a:t>）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4909845" y="1626857"/>
            <a:ext cx="5678070" cy="14228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在开始菜单中找到“运行”，或快捷键“</a:t>
            </a:r>
            <a:r>
              <a:rPr lang="en-US" altLang="zh-CN" sz="2000" dirty="0"/>
              <a:t>window</a:t>
            </a:r>
            <a:r>
              <a:rPr lang="zh-CN" altLang="en-US" sz="2000" dirty="0"/>
              <a:t> 徽标键</a:t>
            </a:r>
            <a:r>
              <a:rPr lang="en-US" altLang="zh-CN" sz="2000" dirty="0"/>
              <a:t>+R</a:t>
            </a:r>
            <a:r>
              <a:rPr lang="zh-CN" altLang="en-US" sz="2000" dirty="0"/>
              <a:t>”，输入 </a:t>
            </a:r>
            <a:r>
              <a:rPr lang="en-US" altLang="zh-CN" sz="2000" dirty="0" err="1"/>
              <a:t>cmd</a:t>
            </a:r>
            <a:r>
              <a:rPr lang="zh-CN" altLang="en-US" sz="2000" dirty="0"/>
              <a:t>，点确定，启动命令行。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A163B-6C78-124E-AF70-3F546D489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12" y="1918998"/>
            <a:ext cx="2349302" cy="4290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2AE7B6-5136-D14D-B773-8BCDDCFCE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845" y="3712310"/>
            <a:ext cx="4505618" cy="23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032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98608-B95A-8B40-8AF6-491AD99D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命令行启动（</a:t>
            </a:r>
            <a:r>
              <a:rPr lang="en-US" altLang="zh-CN" sz="2800" dirty="0"/>
              <a:t>mac</a:t>
            </a:r>
            <a:r>
              <a:rPr lang="zh-CN" altLang="en-US" sz="2800" dirty="0"/>
              <a:t>）</a:t>
            </a:r>
            <a:endParaRPr kumimoji="1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38B5CB-376F-0F4E-ABB4-83C272099C42}"/>
              </a:ext>
            </a:extLst>
          </p:cNvPr>
          <p:cNvSpPr txBox="1"/>
          <p:nvPr/>
        </p:nvSpPr>
        <p:spPr>
          <a:xfrm>
            <a:off x="1412175" y="1489860"/>
            <a:ext cx="5058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打开 </a:t>
            </a:r>
            <a:r>
              <a:rPr kumimoji="1" lang="en-US" altLang="zh-CN" sz="2000" dirty="0"/>
              <a:t>Finder-</a:t>
            </a:r>
            <a:r>
              <a:rPr kumimoji="1" lang="zh-CN" altLang="en-US" sz="2000" dirty="0"/>
              <a:t>应用程序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实用工具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终端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E19EF-D3A9-2046-9427-A1CC746E4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3" y="2543177"/>
            <a:ext cx="6107875" cy="3794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F68CB3-93A4-564A-BAEB-FCCEB67F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75" y="2396626"/>
            <a:ext cx="5832695" cy="40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934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7067C-227B-304D-822C-DA7F0A37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命令行的使用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A081BF-3B80-5741-9FA0-936869A7BF2B}"/>
              </a:ext>
            </a:extLst>
          </p:cNvPr>
          <p:cNvSpPr txBox="1"/>
          <p:nvPr/>
        </p:nvSpPr>
        <p:spPr>
          <a:xfrm>
            <a:off x="1412176" y="1705268"/>
            <a:ext cx="92177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输入命令“</a:t>
            </a:r>
            <a:r>
              <a:rPr lang="en-US" altLang="zh-CN" sz="2000" dirty="0"/>
              <a:t>help</a:t>
            </a:r>
            <a:r>
              <a:rPr lang="zh-CN" altLang="en-US" sz="2000" dirty="0"/>
              <a:t>”，回车，看到常见命令。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使用形如“</a:t>
            </a:r>
            <a:r>
              <a:rPr lang="en-US" altLang="zh-CN" sz="2000" dirty="0"/>
              <a:t>help cd</a:t>
            </a:r>
            <a:r>
              <a:rPr lang="zh-CN" altLang="en-US" sz="2000" dirty="0"/>
              <a:t>”的命令查询具体命令用法（先学会“</a:t>
            </a:r>
            <a:r>
              <a:rPr lang="en-US" altLang="zh-CN" sz="2000" dirty="0"/>
              <a:t>cd</a:t>
            </a:r>
            <a:r>
              <a:rPr lang="zh-CN" altLang="en-US" sz="2000" dirty="0"/>
              <a:t>”，切换目录）。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切换盘符：输入“</a:t>
            </a:r>
            <a:r>
              <a:rPr lang="en-US" altLang="zh-CN" sz="2000" dirty="0"/>
              <a:t>C:</a:t>
            </a:r>
            <a:r>
              <a:rPr lang="zh-CN" altLang="en-US" sz="2000" dirty="0"/>
              <a:t>”回车切换到 </a:t>
            </a:r>
            <a:r>
              <a:rPr lang="en-US" altLang="zh-CN" sz="2000" dirty="0"/>
              <a:t>C</a:t>
            </a:r>
            <a:r>
              <a:rPr lang="zh-CN" altLang="en-US" sz="2000" dirty="0"/>
              <a:t> 盘，或 “</a:t>
            </a:r>
            <a:r>
              <a:rPr lang="en-US" altLang="zh-CN" sz="2000" dirty="0"/>
              <a:t>D:</a:t>
            </a:r>
            <a:r>
              <a:rPr lang="zh-CN" altLang="en-US" sz="2000" dirty="0"/>
              <a:t>” 切换到 </a:t>
            </a:r>
            <a:r>
              <a:rPr lang="en-US" altLang="zh-CN" sz="2000" dirty="0"/>
              <a:t>D</a:t>
            </a:r>
            <a:r>
              <a:rPr lang="zh-CN" altLang="en-US" sz="2000" dirty="0"/>
              <a:t> 盘，然后使用 </a:t>
            </a:r>
            <a:r>
              <a:rPr lang="en-US" altLang="zh-CN" sz="2000" dirty="0"/>
              <a:t>cd</a:t>
            </a:r>
            <a:r>
              <a:rPr lang="zh-CN" altLang="en-US" sz="2000" dirty="0"/>
              <a:t> 指令切换到所在目录（文件夹）。 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运行“</a:t>
            </a:r>
            <a:r>
              <a:rPr lang="en-US" altLang="zh-CN" sz="2000" dirty="0"/>
              <a:t>.exe</a:t>
            </a:r>
            <a:r>
              <a:rPr lang="zh-CN" altLang="en-US" sz="2000" dirty="0"/>
              <a:t>”文件：在命令行输入 </a:t>
            </a:r>
            <a:r>
              <a:rPr lang="en-US" altLang="zh-CN" sz="2000" dirty="0"/>
              <a:t>.exe</a:t>
            </a:r>
            <a:r>
              <a:rPr lang="zh-CN" altLang="en-US" sz="2000" dirty="0"/>
              <a:t> 文件的文件名，回车，即可运行相应文件。（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注：未在括号中特殊标明的是 </a:t>
            </a:r>
            <a:r>
              <a:rPr lang="en-US" altLang="zh-CN" sz="2000" dirty="0"/>
              <a:t>windows</a:t>
            </a:r>
            <a:r>
              <a:rPr lang="zh-CN" altLang="en-US" sz="2000" dirty="0"/>
              <a:t> 与 </a:t>
            </a:r>
            <a:r>
              <a:rPr lang="en-US" altLang="zh-CN" sz="2000" dirty="0"/>
              <a:t>mac</a:t>
            </a:r>
            <a:r>
              <a:rPr lang="zh-CN" altLang="en-US" sz="2000" dirty="0"/>
              <a:t> 通用的命令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083933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3497450" cy="4801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cs typeface="+mn-ea"/>
                <a:sym typeface="+mn-lt"/>
              </a:rPr>
              <a:t>常见命令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12175" y="1397320"/>
            <a:ext cx="9439423" cy="520854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dir</a:t>
            </a:r>
            <a:r>
              <a:rPr lang="zh-CN" altLang="en-US" sz="2000" dirty="0"/>
              <a:t> </a:t>
            </a:r>
            <a:r>
              <a:rPr lang="en-US" altLang="zh-CN" sz="2000" dirty="0"/>
              <a:t>xx/xx</a:t>
            </a:r>
            <a:r>
              <a:rPr lang="zh-CN" altLang="en-US" sz="2000" dirty="0"/>
              <a:t> ：查看指定路径的目录下所有文件（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ls : </a:t>
            </a:r>
            <a:r>
              <a:rPr lang="zh-CN" altLang="en-US" sz="2000" dirty="0"/>
              <a:t>查看当前目录下的文件（</a:t>
            </a:r>
            <a:r>
              <a:rPr lang="en-US" altLang="zh-CN" sz="2000" dirty="0"/>
              <a:t>mac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mkdir</a:t>
            </a:r>
            <a:r>
              <a:rPr lang="zh-CN" altLang="en-US" sz="2000" dirty="0"/>
              <a:t> </a:t>
            </a:r>
            <a:r>
              <a:rPr lang="en-US" altLang="zh-CN" sz="2000" dirty="0"/>
              <a:t>d:\demo</a:t>
            </a:r>
            <a:r>
              <a:rPr lang="zh-CN" altLang="en-US" sz="2000" dirty="0"/>
              <a:t> ：在 </a:t>
            </a:r>
            <a:r>
              <a:rPr lang="en-US" altLang="zh-CN" sz="2000" dirty="0"/>
              <a:t>D</a:t>
            </a:r>
            <a:r>
              <a:rPr lang="zh-CN" altLang="en-US" sz="2000" dirty="0"/>
              <a:t> 盘根目录下新建一个叫做 </a:t>
            </a:r>
            <a:r>
              <a:rPr lang="en-US" altLang="zh-CN" sz="2000" dirty="0"/>
              <a:t>demo</a:t>
            </a:r>
            <a:r>
              <a:rPr lang="zh-CN" altLang="en-US" sz="2000" dirty="0"/>
              <a:t> 的文件夹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ping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3"/>
              </a:rPr>
              <a:t>www.baidu.com</a:t>
            </a:r>
            <a:r>
              <a:rPr lang="zh-CN" altLang="en-US" sz="2000" dirty="0"/>
              <a:t>：给百度发送数据包，获知网络连接情况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rd</a:t>
            </a:r>
            <a:r>
              <a:rPr lang="zh-CN" altLang="en-US" sz="2000" dirty="0"/>
              <a:t> </a:t>
            </a:r>
            <a:r>
              <a:rPr lang="en-US" altLang="zh-CN" sz="2000" dirty="0"/>
              <a:t>d:\demo</a:t>
            </a:r>
            <a:r>
              <a:rPr lang="zh-CN" altLang="en-US" sz="2000" dirty="0"/>
              <a:t> ：删除在 </a:t>
            </a:r>
            <a:r>
              <a:rPr lang="en-US" altLang="zh-CN" sz="2000" dirty="0"/>
              <a:t>D</a:t>
            </a:r>
            <a:r>
              <a:rPr lang="zh-CN" altLang="en-US" sz="2000" dirty="0"/>
              <a:t> 盘根目录下的 </a:t>
            </a:r>
            <a:r>
              <a:rPr lang="en-US" altLang="zh-CN" sz="2000" dirty="0"/>
              <a:t>demo</a:t>
            </a:r>
            <a:r>
              <a:rPr lang="zh-CN" altLang="en-US" sz="2000" dirty="0"/>
              <a:t> 文件夹（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del</a:t>
            </a:r>
            <a:r>
              <a:rPr lang="zh-CN" altLang="en-US" sz="2000" dirty="0"/>
              <a:t> </a:t>
            </a:r>
            <a:r>
              <a:rPr lang="en-US" altLang="zh-CN" sz="2000" dirty="0"/>
              <a:t>d:\demo\</a:t>
            </a:r>
            <a:r>
              <a:rPr lang="en-US" altLang="zh-CN" sz="2000" dirty="0" err="1"/>
              <a:t>demo.txt</a:t>
            </a:r>
            <a:r>
              <a:rPr lang="zh-CN" altLang="en-US" sz="2000" dirty="0"/>
              <a:t> ：删除 </a:t>
            </a:r>
            <a:r>
              <a:rPr lang="en-US" altLang="zh-CN" sz="2000" dirty="0"/>
              <a:t>D</a:t>
            </a:r>
            <a:r>
              <a:rPr lang="zh-CN" altLang="en-US" sz="2000" dirty="0"/>
              <a:t> 盘 </a:t>
            </a:r>
            <a:r>
              <a:rPr lang="en-US" altLang="zh-CN" sz="2000" dirty="0"/>
              <a:t>demo</a:t>
            </a:r>
            <a:r>
              <a:rPr lang="zh-CN" altLang="en-US" sz="2000" dirty="0"/>
              <a:t> 目录下的 </a:t>
            </a:r>
            <a:r>
              <a:rPr lang="en-US" altLang="zh-CN" sz="2000" dirty="0" err="1"/>
              <a:t>demo.txt</a:t>
            </a:r>
            <a:r>
              <a:rPr lang="zh-CN" altLang="en-US" sz="2000" dirty="0"/>
              <a:t>（</a:t>
            </a:r>
            <a:r>
              <a:rPr lang="en-US" altLang="zh-CN" sz="2000" dirty="0"/>
              <a:t>windows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rm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demo.txt</a:t>
            </a:r>
            <a:r>
              <a:rPr lang="zh-CN" altLang="en-US" sz="2000" dirty="0"/>
              <a:t>：删除当前目录下的 </a:t>
            </a:r>
            <a:r>
              <a:rPr lang="en-US" altLang="zh-CN" sz="2000" dirty="0" err="1"/>
              <a:t>demo.txt</a:t>
            </a:r>
            <a:r>
              <a:rPr lang="zh-CN" altLang="en-US" sz="2000" dirty="0"/>
              <a:t>（</a:t>
            </a:r>
            <a:r>
              <a:rPr lang="en-US" altLang="zh-CN" sz="2000" dirty="0"/>
              <a:t>mac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 err="1"/>
              <a:t>rm</a:t>
            </a:r>
            <a:r>
              <a:rPr lang="en" altLang="zh-CN" sz="2000" dirty="0"/>
              <a:t> -r -f  demo</a:t>
            </a:r>
            <a:r>
              <a:rPr lang="zh-CN" altLang="en-US" sz="2000" dirty="0"/>
              <a:t>：删除当前目录下的 </a:t>
            </a:r>
            <a:r>
              <a:rPr lang="en-US" altLang="zh-CN" sz="2000" dirty="0"/>
              <a:t>demo</a:t>
            </a:r>
            <a:r>
              <a:rPr lang="zh-CN" altLang="en-US" sz="2000" dirty="0"/>
              <a:t> 目录（</a:t>
            </a:r>
            <a:r>
              <a:rPr lang="en-US" altLang="zh-CN" sz="2000" dirty="0"/>
              <a:t>mac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注：未在括号中特殊标明的是 </a:t>
            </a:r>
            <a:r>
              <a:rPr lang="en-US" altLang="zh-CN" sz="2000" dirty="0"/>
              <a:t>windows</a:t>
            </a:r>
            <a:r>
              <a:rPr lang="zh-CN" altLang="en-US" sz="2000" dirty="0"/>
              <a:t> 与 </a:t>
            </a:r>
            <a:r>
              <a:rPr lang="en-US" altLang="zh-CN" sz="2000" dirty="0"/>
              <a:t>mac</a:t>
            </a:r>
            <a:r>
              <a:rPr lang="zh-CN" altLang="en-US" sz="2000" dirty="0"/>
              <a:t> 通用的命令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573621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4" y="484163"/>
            <a:ext cx="3877277" cy="480131"/>
          </a:xfrm>
        </p:spPr>
        <p:txBody>
          <a:bodyPr/>
          <a:lstStyle/>
          <a:p>
            <a:r>
              <a:rPr lang="zh-CN" altLang="en-US" sz="2800" dirty="0"/>
              <a:t>命令行常识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952555" y="964294"/>
            <a:ext cx="10369817" cy="22467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按“上箭头”“下箭头”键，可以浏览本次“会话” 中执行过的历史命令。</a:t>
            </a:r>
            <a:endParaRPr lang="en-US" altLang="zh-CN" sz="2000" dirty="0"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一条命令由“命令”</a:t>
            </a:r>
            <a:r>
              <a:rPr lang="en-US" altLang="zh-CN" sz="2000" dirty="0"/>
              <a:t>+</a:t>
            </a:r>
            <a:r>
              <a:rPr lang="zh-CN" altLang="en-US" sz="2000" dirty="0"/>
              <a:t>“参数”组成，首个单词为命令，后面附加的词组称为参数。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help</a:t>
            </a:r>
            <a:r>
              <a:rPr lang="zh-CN" altLang="en-US" sz="2000" dirty="0"/>
              <a:t> 命令用来查询常用命令帮助信息，用法例如“</a:t>
            </a:r>
            <a:r>
              <a:rPr lang="en-US" altLang="zh-CN" sz="2000" dirty="0"/>
              <a:t>help </a:t>
            </a:r>
            <a:r>
              <a:rPr lang="en-US" altLang="zh-CN" sz="2000" dirty="0" err="1"/>
              <a:t>mkdir</a:t>
            </a:r>
            <a:r>
              <a:rPr lang="zh-CN" altLang="en-US" sz="2000" dirty="0"/>
              <a:t>” 。帮助信息中，中括号“</a:t>
            </a:r>
            <a:r>
              <a:rPr lang="en-US" altLang="zh-CN" sz="2000" dirty="0"/>
              <a:t>[</a:t>
            </a:r>
            <a:r>
              <a:rPr lang="zh-CN" altLang="en-US" sz="2000" dirty="0"/>
              <a:t>”，“</a:t>
            </a:r>
            <a:r>
              <a:rPr lang="en-US" altLang="zh-CN" sz="2000" dirty="0"/>
              <a:t>]</a:t>
            </a:r>
            <a:r>
              <a:rPr lang="zh-CN" altLang="en-US" sz="2000" dirty="0"/>
              <a:t>”内为可选参数，竖线“</a:t>
            </a:r>
            <a:r>
              <a:rPr lang="en-US" altLang="zh-CN" sz="2000" dirty="0"/>
              <a:t>|</a:t>
            </a:r>
            <a:r>
              <a:rPr lang="zh-CN" altLang="en-US" sz="2000" dirty="0"/>
              <a:t>”表示选择其一，需要在使用时替换参数名。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2CA1D-23C3-154A-BB84-EE08AF47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73" y="2966847"/>
            <a:ext cx="7116557" cy="37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0450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412175" y="484163"/>
            <a:ext cx="2045400" cy="480131"/>
          </a:xfrm>
        </p:spPr>
        <p:txBody>
          <a:bodyPr/>
          <a:lstStyle/>
          <a:p>
            <a:r>
              <a:rPr lang="zh-CN" altLang="en-US" sz="2800" dirty="0"/>
              <a:t>环境变量的作用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442FC6F-F385-0948-AFF4-7ACFAE316B8E}"/>
              </a:ext>
            </a:extLst>
          </p:cNvPr>
          <p:cNvSpPr txBox="1"/>
          <p:nvPr/>
        </p:nvSpPr>
        <p:spPr>
          <a:xfrm>
            <a:off x="7465102" y="964294"/>
            <a:ext cx="4137285" cy="5116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例子：如图，已知在 </a:t>
            </a:r>
            <a:r>
              <a:rPr lang="en-US" altLang="zh-CN" sz="2000" dirty="0"/>
              <a:t>E</a:t>
            </a:r>
            <a:r>
              <a:rPr lang="zh-CN" altLang="en-US" sz="2000" dirty="0"/>
              <a:t> 盘下的 </a:t>
            </a:r>
            <a:r>
              <a:rPr lang="en-US" altLang="zh-CN" sz="2000" dirty="0"/>
              <a:t>steam</a:t>
            </a:r>
            <a:r>
              <a:rPr lang="zh-CN" altLang="en-US" sz="2000" dirty="0"/>
              <a:t> 文件夹有一个叫“</a:t>
            </a:r>
            <a:r>
              <a:rPr lang="en-US" altLang="zh-CN" sz="2000" dirty="0" err="1"/>
              <a:t>steam.exe</a:t>
            </a:r>
            <a:r>
              <a:rPr lang="zh-CN" altLang="en-US" sz="2000" dirty="0"/>
              <a:t>”的可执行文件。则如图，只能在相应目录下执行</a:t>
            </a:r>
            <a:r>
              <a:rPr lang="en-US" altLang="zh-CN" sz="2000" dirty="0"/>
              <a:t>”steam”</a:t>
            </a:r>
            <a:r>
              <a:rPr lang="zh-CN" altLang="en-US" sz="2000" dirty="0"/>
              <a:t>指令来启动</a:t>
            </a:r>
            <a:r>
              <a:rPr lang="en-US" altLang="zh-CN" sz="2000" dirty="0" err="1"/>
              <a:t>steam.exe</a:t>
            </a:r>
            <a:r>
              <a:rPr lang="zh-CN" altLang="en-US" sz="2000" dirty="0"/>
              <a:t>，否则将出现如图所示的错误。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Path</a:t>
            </a:r>
            <a:r>
              <a:rPr lang="zh-CN" altLang="en-US" sz="2000" dirty="0"/>
              <a:t> （命令搜索路径）的作用：命令行执行命令时，将在</a:t>
            </a:r>
            <a:r>
              <a:rPr lang="en-US" altLang="zh-CN" sz="2000" dirty="0"/>
              <a:t>Path</a:t>
            </a:r>
            <a:r>
              <a:rPr lang="zh-CN" altLang="en-US" sz="2000" dirty="0"/>
              <a:t>中写明的所有“路径”下进行搜索，并直接执行匹配到的例如</a:t>
            </a:r>
            <a:r>
              <a:rPr lang="en-US" altLang="zh-CN" sz="2000" dirty="0"/>
              <a:t>.exe</a:t>
            </a:r>
            <a:r>
              <a:rPr lang="zh-CN" altLang="en-US" sz="2000" dirty="0"/>
              <a:t>文件。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2ED25-5FEC-B040-A247-5D55F73E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3" y="3058385"/>
            <a:ext cx="6985790" cy="2577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A18DB9-AC7D-0D48-B376-BA385A14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3" y="1395641"/>
            <a:ext cx="6783550" cy="10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42750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1BC7770C-7A8B-4E83-AD94-1C0B103B341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LZzak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2c2p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LZzak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tnNq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tnNq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tnNq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tnNqS3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2c2pL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C3c2pLJOD/F8QMAABjGQAAFwAAAHVuaXZlcnNhbC91bml2ZXJzYWwucG5n7VdpXFPnmj+KxU4tIGoKsju20kXEqAEUk7gA4iibhCKyi5bLLsghBgjRS1sERdreW/CCIRIsAcJOQzABQkXg1hhQWcJipIIhJIckYCAhZJuD9s5vZr7N5+HD+Z3z/N/3Pc/6f85z8v19T5l8ZPURAAAmp709zgGAEQIANt780BhGjH/i74ZvG66eO3UCaBiwEcPCptjjPscBoLloizb6A1j+tyveIVcBwLRn7drQn1J9CQAsV057HMddi5AKztAvCcf7X+vP5gDYY1UnjKc/dduevxvxsQfu8SWHLzd5VJy2+aLgc1+PTbZ/2f/X+zcdtg3nb976YuCoZ42rSkmcoAVPgROG8An26oUrAeyE+qCghJFoLKc2iO1cVyUuS+kKISrHY+l+GPWbx5vts2Fzrjw0r7WotZ4Vp+GyF3stpE9g7MyIWcyR/IIzJfsYWzYCQF2gbeo2xBTJQGTDi90uI9stJHerk/f8+YxZnavM+JfA2glvYW+DQ3LMAwc/mgdsAAAPD9jxrebr4Dq4Dq6D6+A6uA6ug+vgOrgO/j8E92VrpMyvAOD60P/xR+ENLmBxmR/ZGJGjFo7MFGG7Mucq8r7GTxFVKFpysKCLRQaz2FIAiOokPOUXMgdusXTC7ywixhLCznNHj8ToZC2DMJRnYyG3RUTC75C8ypInpcwzapNTBLLkLABon6BRcjJ5XYR71anRSaFMXuuF2Y5CAj5AJd43yWnsrJwW0yjJKX8wGpLxTHSNiELSe7imiP1Iq0OSv/lhHkq0JL2CQufopCmO+sUiUhiK0kMw6FTOck1wBEFYQFDoznF5im9ASqGwa1VC/2q2UIHvjOSjvQamj7Q5qUo42sszGVWzePbAdMnf/XZvMKW9uo3uu2+p16s4zEk0/TILLDouYMbqvte8CkiNuFW/Zke+1T3BlR4TRyNGsv5FPfNV5ggB8SmYYxLFleeo2H8bEqbZeEk1BfkTIvzL1H5hU/UNTbvzEznJoGEcPw+NxNWHcgsJy+3VNzJ51thBKIPV/8+QsP4qYXwo9BZqDlOIlgeeVGBf13GVcZ92j1e7xtsR3vyoXFbeTZ/EQKOH94D2FGFZWtYpT3zlwK3kLF+6cTSqnT5k9QDkPo0/NmGyIiGLCQ7BJQyu8Ee6DmP2DApf/Sh/lXB4oeF6naY2p2GrjWr85k/NYWi7PsdglDcFG9S+2Gc9uX/nKNrLN8uWYTIj8uGOuBT1Kyqo0/yVbxX+FK+NYSmS7X/IQOXYeytcwEj8ZI4VdfrvfdH/zvY6ZvIfohuvj2BqVpaHiS0d8viFcBp3jE7pp32IWrDPXbW6V3T5ybWjw9eJ6pqTuqwhIluGTJuAqilQKivpobmFghArXdO09b2m8xoZSmkJTmLXNC2zFXVdkbu+PBFznc8rG3H/TeHeS7b65x18z+EOWZd1QLNNFH+Qe4Owk2s2c4AtZJpMwAl+AY2BD5OYzs/R9mYV7GQgIzDvkY1C9Xkxi7gffqkXaIlj6jTbEBXIbmiWV5zLCjH5NKHr/goIqgQpOxECoUVAM1vG2jDGQ5KQD4ekuSHMgeZabNmkNJd4s+CZ5R+g4vsjDy4LDiB2gHuz8HvReUF5+3m7XEk06oB9ntvPandE64UcGwyuT2Ur6UgN6amS4xIzbz/gN0Np1I1/rC6PhqYwGun9dZNmrcnkGKWMLW/TRAdzQnB7aeGiz1jS09JtCMTHkB4Xa4Lrt7iUJ4wq6qnWheVCqVPDROSjCmMpyMEtFS5Y/xhAi1lANwaWHDQbTXDANrbajA22wYm8arvc/lLUFpYQsCihN7aJUjJ95hqsr/NMdRarDUGCrrsgZNO65PxFQYG/ybO+qCSysMKxx20+Lm5SmJoRH8l/7XnZ4/HdYCM1shFjaykajBy2+w1ZXCZnmwNgDjnZqomve0WOhOsF/MduXMZDp7JHe0bQ9vwaC0YRVn9NepUkUP8CB97ljD47sXPDr0vDgX7h5ZGc0FmCc+fSC0m+Y/l59OpcZagz7ahmvrXEuTKnnP8FGIJq9C1RtImVvXWhsWUsJ0ahgjDjMpoxzElwl0yRSyM1jTnlqpgabr0CUr3pGHgRp+z9IZtzAgds5qPt3ZdPrPBcp7SGgwYJ/zv1r0PhrgA00rwkgMQNoz4xUeGNEFRlhlmJgoTDZWdRJG3y+RzqW7WIQrmHNZ7XzCn717QieUYaq7lBUaHrAKtmNvjKCG7yaBtzY2VVM9bFByQynsaRlRoEdaNbu0ztllhazOXRyHCpzBFXXudJE8SYeCsjwTkkkuJKvWg39zUQxkoXv9GaG6F4Ja1LA+7ye3sPkj7yh0Zx0UhnNj2Z8pQFtu0MTJpySwnH3VaTm32T8N/13qy9fLRQx46bInuhXVjElvxqwLQhC2NaVoXkuEvT+SbH5Hv1E4E+3A3SlaX7OTIqtQPmsKOo6EaGT5lx34xAc9jBqzs9z1NKnXSEKyxpNi5REUel3ta5FUfKetKqq6v7vZh+LuaI7t/Awf7ooUOz+PdegI2VmtoaYw6q3Wn3JxLycinWLDPBP6yYe5srriI4oDECy6l+y1yZcFcAW6L8fS1gpXDrahtRjjhugagXDzv1RH2L81E42ree9PQUK3/fQ72YCze/KbojJfvtmw1IuiI+gml6hfEueH1a2bssdcrA9EioavGzGeSc7XH/QJM2SLMDVVXqTBto/G0xUb/j4mNv8igLNfL6eIy+i0U8AI2OV1WxBDHsBHe+Z28H+Ze2hK46dROtFDto7dFr+JNFYtz+4dzlIpJ2RtJI0kGS5n479qNcM0w7S9o26VtsbtEUrsq2cfGJycFPiGF2vArRysdRPAru9g3FfuPOme15yO4I0/sJEy77yzndR02JF/TfPSCmay6N1rf6+MS496mOSaZQhcSDenQjv8ahJm7TuJb4U/T8VOudgsxEeN/2gOYFikEbC4rI+PJvT6L9+Q+vLU7/foCRWD8U/slC6/+soE79KvSugiYO3Q/38tyZ5+RkWB3aZzSj3l4E5m2S1r7PZbzVJJL0wn8IExBAeTaM4w4gUaY6K1MEYnls7l28KzD57aLyrIkf5oZbGL74kO5BligmtiMXVUV4taJyW6uf7sw1mmoyWfRSF5O/sKst8/aNHDKeQIF5WCfnrOwTAUNvh+4QQU3MO08VSQ3N03eLA5ApM/7P/TU0pWcNJYHcLEBcmmnh7qJS7bYL9GNeuLMSrL62p7T4dRPPifmyJXOx1yJY3qmyEz29OojGp921hka2hKmyx0+pssNoEQ797u4CLSgqgV0/L4caOZhlC/IZk29cTWQQ3tupVbvFB+XdoDiVODwIPYVGHLJgkr6kjUiL4F7sArKLNZWmubWKftrHKFJizzmnQM2DnAg72aF9tL7ymY5m0lC3laTZvyg/mZS4+8s9yx/Mr5r2HrCSDBAVPFe/4UGu2uzoQrekSyNL2FwfpmHdOBQsKXfWzJUXlQ3futDpnaFw6dyzFqhvYhcNQfdOve+YbHj8YQos2Cs86jTzWdLgvHIyBUsoSTf9vvax0OHXgbKSGlhjl3qWXjyTPWf8PKwmq2u+MgtjdwIvABJVb7nOzP/W9ZeG/Jhw16deTIPqmRHmW36x/rZYmOYqSA9k2/C7krfyfmaJuBiWaGbXmiHJ7wYBxvJ5UBM1Wn+1TtKIJiubaMdxZz16l2usPa7+IlO3FMnU1z4UgEZNZc4c7YHVnF7Cnx+vVVjZJLHJLAApNiXVyv33bq7gyoPctOJs6E8zZ/grnwXxn8NsZNNjJGz+WMxwkqEuVGTZCX+tpEr5GTi/fj0ZkcM5UgZ/n9kxSCTUrlIzdHHjhPtP1M9NqA/PreXWljaOdhw8l7n3cwCrQUW0Nn4gaBtkgXd4IXrZS/cvB6D+i+yOW+o1Pl4CGLe/T9Iv5GHrygmz/8jofsKQSplTXfEA72cZC2pQwv6cJD2IKAl/Z5bmjMFQkCDYZ4hZCtEWzfBbhvSkHdC8LULEiMA7NWMN6sFQg6s0xCkUSi/5QEu9wz/62LmG9bTV7ZMd1yNtNKqvMnZa2CkcXfKuHUyWV7sVmbUQM17GUogZbwUFGjmHU3jz9XTvLUfue9YAgCioM/rq7ehmqH3hfE9tm3hrSp/UFiH0l7vZPYp71VvnXS0PHo62B1kfF+TZ56y8afqh1PFz4HoMWN6XzR7Dh13rTDFgfBEI/i1+JEn3hnO9EYtyf9//ACAs5X/N3z9ugUfrcHcjeKIuk+RvwWoXTrpv/5egWwr8L4Fu8MHUwweUQbYBQ6dxw0tTBj0zfCu8WrMafbakklplT9KmLutUU8yv4JEe54xz1R6o/9qw2TxsU6H1Ye+v4bPAaU9fj4YTUX/9T1BLAwQUAAIACAC3c2pLcGveuksAAABqAAAAGwAAAHVuaXZlcnNhbC91bml2ZXJzYWwucG5nLnhtbLOxr8jNUShLLSrOzM+zVTLUM1Cyt+PlsikoSi3LTC1XqACKAQUhQEmhEsg1QnDLM1NKMmyVzM1MEWIZqZnpGSW2SqbmJnBBfaCRAFBLAQIAABQAAgAIALZzaksVDq0oZAQAAAcRAAAdAAAAAAAAAAEAAAAAAAAAAAB1bml2ZXJzYWwvY29tbW9uX21lc3NhZ2VzLmxuZ1BLAQIAABQAAgAIALZzaksIfgsjKQMAAIYMAAAnAAAAAAAAAAEAAAAAAJ8EAAB1bml2ZXJzYWwvZmxhc2hfcHVibGlzaGluZ19zZXR0aW5ncy54bWxQSwECAAAUAAIACAC2c2pLtfwJZLoCAABVCgAAIQAAAAAAAAABAAAAAAANCAAAdW5pdmVyc2FsL2ZsYXNoX3NraW5fc2V0dGluZ3MueG1sUEsBAgAAFAACAAgAtnNqSyqWD2f+AgAAlwsAACYAAAAAAAAAAQAAAAAABgsAAHVuaXZlcnNhbC9odG1sX3B1Ymxpc2hpbmdfc2V0dGluZ3MueG1sUEsBAgAAFAACAAgAtnNqS2hxUpGaAQAAHwYAAB8AAAAAAAAAAQAAAAAASA4AAHVuaXZlcnNhbC9odG1sX3NraW5fc2V0dGluZ3MuanNQSwECAAAUAAIACAC2c2pLPTwv0cEAAADlAQAAGgAAAAAAAAABAAAAAAAfEAAAdW5pdmVyc2FsL2kxOG5fcHJlc2V0cy54bWxQSwECAAAUAAIACAC2c2pLcvzRgWcAAABrAAAAHAAAAAAAAAABAAAAAAAYEQAAdW5pdmVyc2FsL2xvY2FsX3NldHRpbmdzLnhtbFBLAQIAABQAAgAIAESUV0cjtE77+wIAALAIAAAUAAAAAAAAAAEAAAAAALkRAAB1bml2ZXJzYWwvcGxheWVyLnhtbFBLAQIAABQAAgAIALZzakuwhyP0bAEAAPcCAAApAAAAAAAAAAEAAAAAAOYUAAB1bml2ZXJzYWwvc2tpbl9jdXN0b21pemF0aW9uX3NldHRpbmdzLnhtbFBLAQIAABQAAgAIALdzaksk4P8XxAwAAGMZAAAXAAAAAAAAAAAAAAAAAJkWAAB1bml2ZXJzYWwvdW5pdmVyc2FsLnBuZ1BLAQIAABQAAgAIALdzaktwa966SwAAAGoAAAAbAAAAAAAAAAEAAAAAAJIjAAB1bml2ZXJzYWwvdW5pdmVyc2FsLnBuZy54bWxQSwUGAAAAAAsACwBJAwAAFiQAAAAA"/>
  <p:tag name="ISPRING_PRESENTATION_TITLE" val="工作总结3"/>
</p:tagLst>
</file>

<file path=ppt/theme/theme1.xml><?xml version="1.0" encoding="utf-8"?>
<a:theme xmlns:a="http://schemas.openxmlformats.org/drawingml/2006/main" name="Office 主题">
  <a:themeElements>
    <a:clrScheme name="单色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B553D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0000FF"/>
      </a:hlink>
      <a:folHlink>
        <a:srgbClr val="800080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2006</Words>
  <Application>Microsoft Macintosh PowerPoint</Application>
  <PresentationFormat>宽屏</PresentationFormat>
  <Paragraphs>148</Paragraphs>
  <Slides>29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微软雅黑</vt:lpstr>
      <vt:lpstr>宋体</vt:lpstr>
      <vt:lpstr>Wingdings</vt:lpstr>
      <vt:lpstr>Arial</vt:lpstr>
      <vt:lpstr>Calibri</vt:lpstr>
      <vt:lpstr>Office 主题</vt:lpstr>
      <vt:lpstr>PowerPoint 演示文稿</vt:lpstr>
      <vt:lpstr>PowerPoint 演示文稿</vt:lpstr>
      <vt:lpstr>用户与系统交互方式</vt:lpstr>
      <vt:lpstr>命令行启动（windows）</vt:lpstr>
      <vt:lpstr>命令行启动（mac）</vt:lpstr>
      <vt:lpstr>命令行的使用</vt:lpstr>
      <vt:lpstr>常见命令</vt:lpstr>
      <vt:lpstr>命令行常识</vt:lpstr>
      <vt:lpstr>环境变量的作用</vt:lpstr>
      <vt:lpstr>配置环境变量（windows）</vt:lpstr>
      <vt:lpstr>配置环境变量（mac）</vt:lpstr>
      <vt:lpstr>环境变量小结</vt:lpstr>
      <vt:lpstr>环境变量-CLASSPATH</vt:lpstr>
      <vt:lpstr>安装 jdk</vt:lpstr>
      <vt:lpstr>安装 jdk</vt:lpstr>
      <vt:lpstr>安装 jdk</vt:lpstr>
      <vt:lpstr>配置JAVA编程环境（windows）</vt:lpstr>
      <vt:lpstr>配置JAVA编程环境（windows）</vt:lpstr>
      <vt:lpstr>配置JAVA编程环境（windows）</vt:lpstr>
      <vt:lpstr>配置JAVA编程环境（windows）</vt:lpstr>
      <vt:lpstr>编译及运行Java程序</vt:lpstr>
      <vt:lpstr>软件选择建议</vt:lpstr>
      <vt:lpstr>IntelliJ IDEA 的安装</vt:lpstr>
      <vt:lpstr>IntelliJ IDEA 编译运行 java程序</vt:lpstr>
      <vt:lpstr>IntelliJ IDEA 编译运行 java程序</vt:lpstr>
      <vt:lpstr>配置JAVA编程环境（mac）（选）</vt:lpstr>
      <vt:lpstr>配置JAVA编程环境（mac）（选）</vt:lpstr>
      <vt:lpstr>配置JAVA编程环境（mac）（选）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工作总结3</dc:title>
  <dc:subject>MiGOUppt.taobao.com</dc:subject>
  <dc:creator>米果儿设计工作室</dc:creator>
  <cp:lastModifiedBy>Microsoft Office 用户</cp:lastModifiedBy>
  <cp:revision>143</cp:revision>
  <dcterms:created xsi:type="dcterms:W3CDTF">2016-04-22T15:34:41Z</dcterms:created>
  <dcterms:modified xsi:type="dcterms:W3CDTF">2018-09-15T13:14:28Z</dcterms:modified>
</cp:coreProperties>
</file>